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3"/>
  </p:notesMasterIdLst>
  <p:sldIdLst>
    <p:sldId id="329" r:id="rId2"/>
    <p:sldId id="378" r:id="rId3"/>
    <p:sldId id="379" r:id="rId4"/>
    <p:sldId id="331" r:id="rId5"/>
    <p:sldId id="363" r:id="rId6"/>
    <p:sldId id="364" r:id="rId7"/>
    <p:sldId id="365" r:id="rId8"/>
    <p:sldId id="333" r:id="rId9"/>
    <p:sldId id="413" r:id="rId10"/>
    <p:sldId id="382" r:id="rId11"/>
    <p:sldId id="383" r:id="rId12"/>
    <p:sldId id="414" r:id="rId13"/>
    <p:sldId id="366" r:id="rId14"/>
    <p:sldId id="337" r:id="rId15"/>
    <p:sldId id="361" r:id="rId16"/>
    <p:sldId id="362" r:id="rId17"/>
    <p:sldId id="368" r:id="rId18"/>
    <p:sldId id="367" r:id="rId19"/>
    <p:sldId id="415" r:id="rId20"/>
    <p:sldId id="371" r:id="rId21"/>
    <p:sldId id="389" r:id="rId22"/>
    <p:sldId id="385" r:id="rId23"/>
    <p:sldId id="391" r:id="rId24"/>
    <p:sldId id="376" r:id="rId25"/>
    <p:sldId id="374" r:id="rId26"/>
    <p:sldId id="392" r:id="rId27"/>
    <p:sldId id="416" r:id="rId28"/>
    <p:sldId id="417" r:id="rId29"/>
    <p:sldId id="336" r:id="rId30"/>
    <p:sldId id="339" r:id="rId31"/>
    <p:sldId id="338" r:id="rId32"/>
    <p:sldId id="346" r:id="rId33"/>
    <p:sldId id="418" r:id="rId34"/>
    <p:sldId id="395" r:id="rId35"/>
    <p:sldId id="397" r:id="rId36"/>
    <p:sldId id="398" r:id="rId37"/>
    <p:sldId id="400" r:id="rId38"/>
    <p:sldId id="402" r:id="rId39"/>
    <p:sldId id="401" r:id="rId40"/>
    <p:sldId id="258" r:id="rId41"/>
    <p:sldId id="293" r:id="rId42"/>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FF00"/>
    <a:srgbClr val="000000"/>
    <a:srgbClr val="CCFFFF"/>
    <a:srgbClr val="66FF66"/>
    <a:srgbClr val="CC9900"/>
    <a:srgbClr val="CC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5" autoAdjust="0"/>
    <p:restoredTop sz="95455" autoAdjust="0"/>
  </p:normalViewPr>
  <p:slideViewPr>
    <p:cSldViewPr snapToGrid="0">
      <p:cViewPr varScale="1">
        <p:scale>
          <a:sx n="68" d="100"/>
          <a:sy n="68" d="100"/>
        </p:scale>
        <p:origin x="1048" y="6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3580F-A580-45C6-B91D-7BEE6D73E893}" type="datetimeFigureOut">
              <a:rPr lang="ru-RU" smtClean="0"/>
              <a:t>07.11.2025</a:t>
            </a:fld>
            <a:endParaRPr lang="ru-RU"/>
          </a:p>
        </p:txBody>
      </p:sp>
      <p:sp>
        <p:nvSpPr>
          <p:cNvPr id="4" name="Образ слайда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C564F-228F-468F-9F2C-E1A1F8EC35A4}" type="slidenum">
              <a:rPr lang="ru-RU" smtClean="0"/>
              <a:t>‹#›</a:t>
            </a:fld>
            <a:endParaRPr lang="ru-RU"/>
          </a:p>
        </p:txBody>
      </p:sp>
    </p:spTree>
    <p:extLst>
      <p:ext uri="{BB962C8B-B14F-4D97-AF65-F5344CB8AC3E}">
        <p14:creationId xmlns:p14="http://schemas.microsoft.com/office/powerpoint/2010/main" val="30488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E210D32-8DCD-4898-B721-9923E9DBE95B}"/>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8ACA42C-6E6F-425F-B60B-79CC1D307E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t>07.11.2025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20715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t>07.11.2025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25623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t>07.11.2025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133364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t>07.11.2025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220426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570CC1A-8DB8-4A50-AAE9-11C0424D641D}" type="datetimeFigureOut">
              <a:rPr lang="ru-RU" smtClean="0"/>
              <a:t>07.11.2025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23829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570CC1A-8DB8-4A50-AAE9-11C0424D641D}" type="datetimeFigureOut">
              <a:rPr lang="ru-RU" smtClean="0"/>
              <a:t>07.11.2025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257028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570CC1A-8DB8-4A50-AAE9-11C0424D641D}" type="datetimeFigureOut">
              <a:rPr lang="ru-RU" smtClean="0"/>
              <a:t>07.11.2025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324070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570CC1A-8DB8-4A50-AAE9-11C0424D641D}" type="datetimeFigureOut">
              <a:rPr lang="ru-RU" smtClean="0"/>
              <a:t>07.11.2025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213210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0CC1A-8DB8-4A50-AAE9-11C0424D641D}" type="datetimeFigureOut">
              <a:rPr lang="ru-RU" smtClean="0"/>
              <a:t>07.11.2025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345813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t>07.11.2025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288541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t>07.11.2025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47019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0CC1A-8DB8-4A50-AAE9-11C0424D641D}" type="datetimeFigureOut">
              <a:rPr lang="ru-RU" smtClean="0"/>
              <a:t>07.11.2025</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5A983-77E0-42CE-98FD-22C20F7CA5BC}" type="slidenum">
              <a:rPr lang="ru-RU" smtClean="0"/>
              <a:t>‹#›</a:t>
            </a:fld>
            <a:endParaRPr lang="ru-RU"/>
          </a:p>
        </p:txBody>
      </p:sp>
    </p:spTree>
    <p:extLst>
      <p:ext uri="{BB962C8B-B14F-4D97-AF65-F5344CB8AC3E}">
        <p14:creationId xmlns:p14="http://schemas.microsoft.com/office/powerpoint/2010/main" val="914299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9B1DB9B-0A06-45A9-9FDC-5FADD375582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82139"/>
            <a:ext cx="1980166" cy="1599974"/>
          </a:xfrm>
          <a:prstGeom prst="rect">
            <a:avLst/>
          </a:prstGeom>
        </p:spPr>
      </p:pic>
      <p:sp>
        <p:nvSpPr>
          <p:cNvPr id="7" name="Скругленный прямоугольник 6">
            <a:extLst>
              <a:ext uri="{FF2B5EF4-FFF2-40B4-BE49-F238E27FC236}">
                <a16:creationId xmlns:a16="http://schemas.microsoft.com/office/drawing/2014/main" id="{63D924EA-AA25-42CF-B270-C788A4DA75BF}"/>
              </a:ext>
            </a:extLst>
          </p:cNvPr>
          <p:cNvSpPr/>
          <p:nvPr/>
        </p:nvSpPr>
        <p:spPr>
          <a:xfrm>
            <a:off x="1980166" y="154380"/>
            <a:ext cx="7684534" cy="568951"/>
          </a:xfrm>
          <a:prstGeom prst="roundRect">
            <a:avLst/>
          </a:prstGeom>
          <a:solidFill>
            <a:srgbClr val="FFFF00"/>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uz-Cyrl-UZ" sz="30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UMUMIY </a:t>
            </a:r>
            <a:r>
              <a:rPr lang="uz-Cyrl-UZ" sz="30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PEDAGOGIK</a:t>
            </a:r>
            <a:r>
              <a:rPr lang="en-US" sz="30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uz-Cyrl-UZ" sz="30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000" dirty="0">
              <a:solidFill>
                <a:srgbClr val="FF0000"/>
              </a:solidFill>
              <a:latin typeface="Times New Roman" panose="02020603050405020304" pitchFamily="18" charset="0"/>
              <a:cs typeface="Times New Roman" panose="02020603050405020304" pitchFamily="18" charset="0"/>
            </a:endParaRPr>
          </a:p>
        </p:txBody>
      </p:sp>
      <p:sp>
        <p:nvSpPr>
          <p:cNvPr id="9" name="Горизонтальный свиток 7">
            <a:extLst>
              <a:ext uri="{FF2B5EF4-FFF2-40B4-BE49-F238E27FC236}">
                <a16:creationId xmlns:a16="http://schemas.microsoft.com/office/drawing/2014/main" id="{2A890342-93DB-4D78-B92C-ED11A6294D93}"/>
              </a:ext>
            </a:extLst>
          </p:cNvPr>
          <p:cNvSpPr/>
          <p:nvPr/>
        </p:nvSpPr>
        <p:spPr>
          <a:xfrm>
            <a:off x="431800" y="2179485"/>
            <a:ext cx="9232900" cy="2781981"/>
          </a:xfrm>
          <a:prstGeom prst="horizontalScroll">
            <a:avLst/>
          </a:prstGeom>
          <a:solidFill>
            <a:srgbClr val="FFC000"/>
          </a:solidFill>
          <a:effectLst>
            <a:glow rad="101600">
              <a:srgbClr val="FF0000">
                <a:alpha val="40000"/>
              </a:srgbClr>
            </a:glow>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70C0"/>
                </a:solidFill>
              </a:rPr>
              <a:t>3</a:t>
            </a:r>
            <a:r>
              <a:rPr lang="en-US" sz="3600" b="1" dirty="0" smtClean="0">
                <a:solidFill>
                  <a:srgbClr val="0070C0"/>
                </a:solidFill>
              </a:rPr>
              <a:t>-MAVZU</a:t>
            </a:r>
            <a:r>
              <a:rPr lang="en-US" sz="3600" b="1" dirty="0">
                <a:solidFill>
                  <a:srgbClr val="0070C0"/>
                </a:solidFill>
              </a:rPr>
              <a:t>:  </a:t>
            </a:r>
            <a:r>
              <a:rPr lang="en-US" sz="3600" b="1" dirty="0" smtClean="0">
                <a:solidFill>
                  <a:srgbClr val="0070C0"/>
                </a:solidFill>
              </a:rPr>
              <a:t>XIV </a:t>
            </a:r>
            <a:r>
              <a:rPr lang="en-US" sz="3600" b="1" dirty="0" err="1" smtClean="0">
                <a:solidFill>
                  <a:srgbClr val="0070C0"/>
                </a:solidFill>
              </a:rPr>
              <a:t>asrning</a:t>
            </a:r>
            <a:r>
              <a:rPr lang="en-US" sz="3600" b="1" dirty="0" smtClean="0">
                <a:solidFill>
                  <a:srgbClr val="0070C0"/>
                </a:solidFill>
              </a:rPr>
              <a:t> 2-yarmi </a:t>
            </a:r>
            <a:r>
              <a:rPr lang="en-US" sz="3600" b="1" dirty="0" err="1" smtClean="0">
                <a:solidFill>
                  <a:srgbClr val="0070C0"/>
                </a:solidFill>
              </a:rPr>
              <a:t>va</a:t>
            </a:r>
            <a:r>
              <a:rPr lang="en-US" sz="3600" b="1" dirty="0" smtClean="0">
                <a:solidFill>
                  <a:srgbClr val="0070C0"/>
                </a:solidFill>
              </a:rPr>
              <a:t> XVI </a:t>
            </a:r>
            <a:r>
              <a:rPr lang="en-US" sz="3600" b="1" dirty="0" err="1" smtClean="0">
                <a:solidFill>
                  <a:srgbClr val="0070C0"/>
                </a:solidFill>
              </a:rPr>
              <a:t>asrda</a:t>
            </a:r>
            <a:r>
              <a:rPr lang="en-US" sz="3600" b="1" dirty="0" smtClean="0">
                <a:solidFill>
                  <a:srgbClr val="0070C0"/>
                </a:solidFill>
              </a:rPr>
              <a:t> </a:t>
            </a:r>
            <a:r>
              <a:rPr lang="en-US" sz="3600" b="1" dirty="0" err="1" smtClean="0">
                <a:solidFill>
                  <a:srgbClr val="0070C0"/>
                </a:solidFill>
              </a:rPr>
              <a:t>tarbiya</a:t>
            </a:r>
            <a:r>
              <a:rPr lang="en-US" sz="3600" b="1" dirty="0">
                <a:solidFill>
                  <a:srgbClr val="0070C0"/>
                </a:solidFill>
              </a:rPr>
              <a:t>, </a:t>
            </a:r>
            <a:r>
              <a:rPr lang="en-US" sz="3600" b="1" dirty="0" err="1">
                <a:solidFill>
                  <a:srgbClr val="0070C0"/>
                </a:solidFill>
              </a:rPr>
              <a:t>maktab</a:t>
            </a:r>
            <a:r>
              <a:rPr lang="en-US" sz="3600" b="1" dirty="0">
                <a:solidFill>
                  <a:srgbClr val="0070C0"/>
                </a:solidFill>
              </a:rPr>
              <a:t> </a:t>
            </a:r>
            <a:r>
              <a:rPr lang="en-US" sz="3600" b="1" dirty="0" err="1">
                <a:solidFill>
                  <a:srgbClr val="0070C0"/>
                </a:solidFill>
              </a:rPr>
              <a:t>va</a:t>
            </a:r>
            <a:r>
              <a:rPr lang="en-US" sz="3600" b="1" dirty="0">
                <a:solidFill>
                  <a:srgbClr val="0070C0"/>
                </a:solidFill>
              </a:rPr>
              <a:t> p</a:t>
            </a:r>
            <a:r>
              <a:rPr lang="ru-RU" sz="3600" b="1" dirty="0">
                <a:solidFill>
                  <a:srgbClr val="0070C0"/>
                </a:solidFill>
              </a:rPr>
              <a:t>е</a:t>
            </a:r>
            <a:r>
              <a:rPr lang="en-US" sz="3600" b="1" dirty="0" err="1">
                <a:solidFill>
                  <a:srgbClr val="0070C0"/>
                </a:solidFill>
              </a:rPr>
              <a:t>dagogik</a:t>
            </a:r>
            <a:r>
              <a:rPr lang="en-US" sz="3600" b="1" dirty="0">
                <a:solidFill>
                  <a:srgbClr val="0070C0"/>
                </a:solidFill>
              </a:rPr>
              <a:t> </a:t>
            </a:r>
            <a:r>
              <a:rPr lang="en-US" sz="3600" b="1" dirty="0" err="1">
                <a:solidFill>
                  <a:srgbClr val="0070C0"/>
                </a:solidFill>
              </a:rPr>
              <a:t>fikrlar</a:t>
            </a:r>
            <a:endParaRPr lang="ru-RU" sz="3600" dirty="0">
              <a:solidFill>
                <a:srgbClr val="0070C0"/>
              </a:solidFill>
            </a:endParaRPr>
          </a:p>
        </p:txBody>
      </p:sp>
      <p:sp>
        <p:nvSpPr>
          <p:cNvPr id="11" name="TextBox 10">
            <a:extLst>
              <a:ext uri="{FF2B5EF4-FFF2-40B4-BE49-F238E27FC236}">
                <a16:creationId xmlns:a16="http://schemas.microsoft.com/office/drawing/2014/main" id="{379AA82C-3473-4AFA-A04F-E88213139251}"/>
              </a:ext>
            </a:extLst>
          </p:cNvPr>
          <p:cNvSpPr txBox="1"/>
          <p:nvPr/>
        </p:nvSpPr>
        <p:spPr>
          <a:xfrm>
            <a:off x="262467" y="5354854"/>
            <a:ext cx="8745310" cy="461665"/>
          </a:xfrm>
          <a:prstGeom prst="rect">
            <a:avLst/>
          </a:prstGeom>
          <a:noFill/>
        </p:spPr>
        <p:txBody>
          <a:bodyPr wrap="square" rtlCol="0">
            <a:spAutoFit/>
          </a:bodyPr>
          <a:lstStyle/>
          <a:p>
            <a:endParaRPr lang="ru-RU"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980166" y="1009934"/>
            <a:ext cx="7518676" cy="1169551"/>
          </a:xfrm>
          <a:prstGeom prst="rect">
            <a:avLst/>
          </a:prstGeom>
          <a:noFill/>
        </p:spPr>
        <p:txBody>
          <a:bodyPr wrap="square" rtlCol="0">
            <a:spAutoFit/>
          </a:bodyPr>
          <a:lstStyle/>
          <a:p>
            <a:pPr algn="ctr"/>
            <a:r>
              <a:rPr lang="uz-Cyrl-UZ" sz="3500" b="1" dirty="0">
                <a:solidFill>
                  <a:srgbClr val="FF0000"/>
                </a:solidFill>
              </a:rPr>
              <a:t>2-MODUL. PЕDAGOGIKA TARIXI- FAN TARMOGI SIFATIDA</a:t>
            </a:r>
            <a:endParaRPr lang="ru-RU" sz="3500" dirty="0">
              <a:solidFill>
                <a:srgbClr val="FF0000"/>
              </a:solidFill>
            </a:endParaRPr>
          </a:p>
        </p:txBody>
      </p:sp>
    </p:spTree>
    <p:extLst>
      <p:ext uri="{BB962C8B-B14F-4D97-AF65-F5344CB8AC3E}">
        <p14:creationId xmlns:p14="http://schemas.microsoft.com/office/powerpoint/2010/main" val="680183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Горизонтальный свиток 3"/>
          <p:cNvSpPr/>
          <p:nvPr/>
        </p:nvSpPr>
        <p:spPr>
          <a:xfrm>
            <a:off x="1460310" y="0"/>
            <a:ext cx="8038531" cy="1984803"/>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tx1"/>
                </a:solidFill>
              </a:rPr>
              <a:t>«</a:t>
            </a:r>
            <a:r>
              <a:rPr lang="en-US" sz="2200" b="1" dirty="0" err="1" smtClean="0">
                <a:solidFill>
                  <a:schemeClr val="tx1"/>
                </a:solidFill>
              </a:rPr>
              <a:t>Taqdir</a:t>
            </a:r>
            <a:r>
              <a:rPr lang="en-US" sz="2200" b="1" dirty="0" smtClean="0">
                <a:solidFill>
                  <a:schemeClr val="tx1"/>
                </a:solidFill>
              </a:rPr>
              <a:t> </a:t>
            </a:r>
            <a:r>
              <a:rPr lang="en-US" sz="2200" b="1" dirty="0" err="1" smtClean="0">
                <a:solidFill>
                  <a:schemeClr val="tx1"/>
                </a:solidFill>
              </a:rPr>
              <a:t>bu</a:t>
            </a:r>
            <a:r>
              <a:rPr lang="en-US" sz="2200" b="1" dirty="0" smtClean="0">
                <a:solidFill>
                  <a:schemeClr val="tx1"/>
                </a:solidFill>
              </a:rPr>
              <a:t> </a:t>
            </a:r>
            <a:r>
              <a:rPr lang="en-US" sz="2200" b="1" dirty="0" err="1" smtClean="0">
                <a:solidFill>
                  <a:schemeClr val="tx1"/>
                </a:solidFill>
              </a:rPr>
              <a:t>ulug</a:t>
            </a:r>
            <a:r>
              <a:rPr lang="en-US" sz="2200" b="1" dirty="0" smtClean="0">
                <a:solidFill>
                  <a:schemeClr val="tx1"/>
                </a:solidFill>
              </a:rPr>
              <a:t>’ </a:t>
            </a:r>
            <a:r>
              <a:rPr lang="en-US" sz="2200" b="1" dirty="0" err="1" smtClean="0">
                <a:solidFill>
                  <a:schemeClr val="tx1"/>
                </a:solidFill>
              </a:rPr>
              <a:t>zotning</a:t>
            </a:r>
            <a:r>
              <a:rPr lang="en-US" sz="2200" b="1" dirty="0" smtClean="0">
                <a:solidFill>
                  <a:schemeClr val="tx1"/>
                </a:solidFill>
              </a:rPr>
              <a:t> </a:t>
            </a:r>
            <a:r>
              <a:rPr lang="en-US" sz="2200" b="1" dirty="0" err="1" smtClean="0">
                <a:solidFill>
                  <a:schemeClr val="tx1"/>
                </a:solidFill>
              </a:rPr>
              <a:t>zimmasiga</a:t>
            </a:r>
            <a:r>
              <a:rPr lang="en-US" sz="2200" b="1" dirty="0" smtClean="0">
                <a:solidFill>
                  <a:schemeClr val="tx1"/>
                </a:solidFill>
              </a:rPr>
              <a:t> </a:t>
            </a:r>
            <a:r>
              <a:rPr lang="en-US" sz="2200" b="1" dirty="0" err="1" smtClean="0">
                <a:solidFill>
                  <a:schemeClr val="tx1"/>
                </a:solidFill>
              </a:rPr>
              <a:t>behad</a:t>
            </a:r>
            <a:r>
              <a:rPr lang="en-US" sz="2200" b="1" dirty="0" smtClean="0">
                <a:solidFill>
                  <a:schemeClr val="tx1"/>
                </a:solidFill>
              </a:rPr>
              <a:t> </a:t>
            </a:r>
            <a:r>
              <a:rPr lang="en-US" sz="2200" b="1" dirty="0" err="1" smtClean="0">
                <a:solidFill>
                  <a:schemeClr val="tx1"/>
                </a:solidFill>
              </a:rPr>
              <a:t>ulkan</a:t>
            </a:r>
            <a:r>
              <a:rPr lang="en-US" sz="2200" b="1" dirty="0" smtClean="0">
                <a:solidFill>
                  <a:schemeClr val="tx1"/>
                </a:solidFill>
              </a:rPr>
              <a:t> </a:t>
            </a:r>
            <a:r>
              <a:rPr lang="en-US" sz="2200" b="1" dirty="0" err="1" smtClean="0">
                <a:solidFill>
                  <a:schemeClr val="tx1"/>
                </a:solidFill>
              </a:rPr>
              <a:t>va</a:t>
            </a:r>
            <a:r>
              <a:rPr lang="en-US" sz="2200" b="1" dirty="0" smtClean="0">
                <a:solidFill>
                  <a:schemeClr val="tx1"/>
                </a:solidFill>
              </a:rPr>
              <a:t> </a:t>
            </a:r>
            <a:r>
              <a:rPr lang="en-US" sz="2200" b="1" dirty="0" err="1" smtClean="0">
                <a:solidFill>
                  <a:schemeClr val="tx1"/>
                </a:solidFill>
              </a:rPr>
              <a:t>mashaqqatli</a:t>
            </a:r>
            <a:r>
              <a:rPr lang="en-US" sz="2200" b="1" dirty="0" smtClean="0">
                <a:solidFill>
                  <a:schemeClr val="tx1"/>
                </a:solidFill>
              </a:rPr>
              <a:t> </a:t>
            </a:r>
            <a:r>
              <a:rPr lang="en-US" sz="2200" b="1" dirty="0" err="1" smtClean="0">
                <a:solidFill>
                  <a:schemeClr val="tx1"/>
                </a:solidFill>
              </a:rPr>
              <a:t>vazifalar</a:t>
            </a:r>
            <a:r>
              <a:rPr lang="en-US" sz="2200" b="1" dirty="0" smtClean="0">
                <a:solidFill>
                  <a:schemeClr val="tx1"/>
                </a:solidFill>
              </a:rPr>
              <a:t> </a:t>
            </a:r>
            <a:r>
              <a:rPr lang="en-US" sz="2200" b="1" dirty="0" err="1" smtClean="0">
                <a:solidFill>
                  <a:schemeClr val="tx1"/>
                </a:solidFill>
              </a:rPr>
              <a:t>yukladi</a:t>
            </a:r>
            <a:r>
              <a:rPr lang="en-US" sz="2200" b="1" dirty="0" smtClean="0">
                <a:solidFill>
                  <a:schemeClr val="tx1"/>
                </a:solidFill>
              </a:rPr>
              <a:t>. </a:t>
            </a:r>
            <a:r>
              <a:rPr lang="en-US" sz="2200" b="1" dirty="0" err="1" smtClean="0">
                <a:solidFill>
                  <a:schemeClr val="tx1"/>
                </a:solidFill>
              </a:rPr>
              <a:t>Buyuk</a:t>
            </a:r>
            <a:r>
              <a:rPr lang="en-US" sz="2200" b="1" dirty="0" smtClean="0">
                <a:solidFill>
                  <a:schemeClr val="tx1"/>
                </a:solidFill>
              </a:rPr>
              <a:t> </a:t>
            </a:r>
            <a:r>
              <a:rPr lang="en-US" sz="2200" b="1" dirty="0" err="1" smtClean="0">
                <a:solidFill>
                  <a:schemeClr val="tx1"/>
                </a:solidFill>
              </a:rPr>
              <a:t>sarkarda</a:t>
            </a:r>
            <a:r>
              <a:rPr lang="en-US" sz="2200" b="1" dirty="0" smtClean="0">
                <a:solidFill>
                  <a:schemeClr val="tx1"/>
                </a:solidFill>
              </a:rPr>
              <a:t> Amir </a:t>
            </a:r>
            <a:r>
              <a:rPr lang="en-US" sz="2200" b="1" dirty="0" err="1" smtClean="0">
                <a:solidFill>
                  <a:schemeClr val="tx1"/>
                </a:solidFill>
              </a:rPr>
              <a:t>Temur</a:t>
            </a:r>
            <a:r>
              <a:rPr lang="en-US" sz="2200" b="1" dirty="0" smtClean="0">
                <a:solidFill>
                  <a:schemeClr val="tx1"/>
                </a:solidFill>
              </a:rPr>
              <a:t> </a:t>
            </a:r>
            <a:r>
              <a:rPr lang="en-US" sz="2200" b="1" dirty="0" err="1" smtClean="0">
                <a:solidFill>
                  <a:schemeClr val="tx1"/>
                </a:solidFill>
              </a:rPr>
              <a:t>bunyod</a:t>
            </a:r>
            <a:r>
              <a:rPr lang="en-US" sz="2200" b="1" dirty="0" smtClean="0">
                <a:solidFill>
                  <a:schemeClr val="tx1"/>
                </a:solidFill>
              </a:rPr>
              <a:t> </a:t>
            </a:r>
            <a:r>
              <a:rPr lang="en-US" sz="2200" b="1" dirty="0" err="1" smtClean="0">
                <a:solidFill>
                  <a:schemeClr val="tx1"/>
                </a:solidFill>
              </a:rPr>
              <a:t>etgan</a:t>
            </a:r>
            <a:r>
              <a:rPr lang="en-US" sz="2200" b="1" dirty="0" smtClean="0">
                <a:solidFill>
                  <a:schemeClr val="tx1"/>
                </a:solidFill>
              </a:rPr>
              <a:t> </a:t>
            </a:r>
            <a:r>
              <a:rPr lang="en-US" sz="2200" b="1" dirty="0" err="1" smtClean="0">
                <a:solidFill>
                  <a:schemeClr val="tx1"/>
                </a:solidFill>
              </a:rPr>
              <a:t>saltanatning</a:t>
            </a:r>
            <a:r>
              <a:rPr lang="en-US" sz="2200" b="1" dirty="0" smtClean="0">
                <a:solidFill>
                  <a:schemeClr val="tx1"/>
                </a:solidFill>
              </a:rPr>
              <a:t> </a:t>
            </a:r>
            <a:r>
              <a:rPr lang="en-US" sz="2200" b="1" dirty="0" err="1" smtClean="0">
                <a:solidFill>
                  <a:schemeClr val="tx1"/>
                </a:solidFill>
              </a:rPr>
              <a:t>vorisi</a:t>
            </a:r>
            <a:r>
              <a:rPr lang="en-US" sz="2200" b="1" dirty="0" smtClean="0">
                <a:solidFill>
                  <a:schemeClr val="tx1"/>
                </a:solidFill>
              </a:rPr>
              <a:t> </a:t>
            </a:r>
            <a:r>
              <a:rPr lang="en-US" sz="2200" b="1" dirty="0" err="1" smtClean="0">
                <a:solidFill>
                  <a:schemeClr val="tx1"/>
                </a:solidFill>
              </a:rPr>
              <a:t>bo’lishdek</a:t>
            </a:r>
            <a:r>
              <a:rPr lang="en-US" sz="2200" b="1" dirty="0" smtClean="0">
                <a:solidFill>
                  <a:schemeClr val="tx1"/>
                </a:solidFill>
              </a:rPr>
              <a:t> </a:t>
            </a:r>
            <a:r>
              <a:rPr lang="en-US" sz="2200" b="1" dirty="0" err="1" smtClean="0">
                <a:solidFill>
                  <a:schemeClr val="tx1"/>
                </a:solidFill>
              </a:rPr>
              <a:t>mislsiz</a:t>
            </a:r>
            <a:r>
              <a:rPr lang="en-US" sz="2200" b="1" dirty="0" smtClean="0">
                <a:solidFill>
                  <a:schemeClr val="tx1"/>
                </a:solidFill>
              </a:rPr>
              <a:t> </a:t>
            </a:r>
            <a:r>
              <a:rPr lang="en-US" sz="2200" b="1" dirty="0" err="1" smtClean="0">
                <a:solidFill>
                  <a:schemeClr val="tx1"/>
                </a:solidFill>
              </a:rPr>
              <a:t>sinov</a:t>
            </a:r>
            <a:r>
              <a:rPr lang="en-US" sz="2200" b="1" dirty="0" smtClean="0">
                <a:solidFill>
                  <a:schemeClr val="tx1"/>
                </a:solidFill>
              </a:rPr>
              <a:t> </a:t>
            </a:r>
            <a:r>
              <a:rPr lang="en-US" sz="2200" b="1" dirty="0" err="1" smtClean="0">
                <a:solidFill>
                  <a:schemeClr val="tx1"/>
                </a:solidFill>
              </a:rPr>
              <a:t>aynan</a:t>
            </a:r>
            <a:r>
              <a:rPr lang="en-US" sz="2200" b="1" dirty="0" smtClean="0">
                <a:solidFill>
                  <a:schemeClr val="tx1"/>
                </a:solidFill>
              </a:rPr>
              <a:t> </a:t>
            </a:r>
            <a:r>
              <a:rPr lang="en-US" sz="2200" b="1" dirty="0" err="1" smtClean="0">
                <a:solidFill>
                  <a:schemeClr val="tx1"/>
                </a:solidFill>
              </a:rPr>
              <a:t>unga</a:t>
            </a:r>
            <a:r>
              <a:rPr lang="en-US" sz="2200" b="1" dirty="0" smtClean="0">
                <a:solidFill>
                  <a:schemeClr val="tx1"/>
                </a:solidFill>
              </a:rPr>
              <a:t> </a:t>
            </a:r>
            <a:r>
              <a:rPr lang="en-US" sz="2200" b="1" dirty="0" err="1" smtClean="0">
                <a:solidFill>
                  <a:schemeClr val="tx1"/>
                </a:solidFill>
              </a:rPr>
              <a:t>nasib</a:t>
            </a:r>
            <a:r>
              <a:rPr lang="en-US" sz="2200" b="1" dirty="0" smtClean="0">
                <a:solidFill>
                  <a:schemeClr val="tx1"/>
                </a:solidFill>
              </a:rPr>
              <a:t> </a:t>
            </a:r>
            <a:r>
              <a:rPr lang="en-US" sz="2200" b="1" dirty="0" err="1" smtClean="0">
                <a:solidFill>
                  <a:schemeClr val="tx1"/>
                </a:solidFill>
              </a:rPr>
              <a:t>etdi</a:t>
            </a:r>
            <a:r>
              <a:rPr lang="en-US" sz="2200" b="1" dirty="0" smtClean="0">
                <a:solidFill>
                  <a:schemeClr val="tx1"/>
                </a:solidFill>
              </a:rPr>
              <a:t>»(I </a:t>
            </a:r>
            <a:r>
              <a:rPr lang="en-US" sz="2200" b="1" dirty="0" err="1" smtClean="0">
                <a:solidFill>
                  <a:schemeClr val="tx1"/>
                </a:solidFill>
              </a:rPr>
              <a:t>A.Karimov</a:t>
            </a:r>
            <a:r>
              <a:rPr lang="en-US" sz="2200" b="1" dirty="0" smtClean="0">
                <a:solidFill>
                  <a:schemeClr val="tx1"/>
                </a:solidFill>
              </a:rPr>
              <a:t>).</a:t>
            </a:r>
            <a:endParaRPr lang="ru-RU" sz="2200" b="1" dirty="0">
              <a:solidFill>
                <a:schemeClr val="tx1"/>
              </a:solidFill>
            </a:endParaRPr>
          </a:p>
        </p:txBody>
      </p:sp>
      <p:pic>
        <p:nvPicPr>
          <p:cNvPr id="3" name="Рисунок 2"/>
          <p:cNvPicPr>
            <a:picLocks noChangeAspect="1"/>
          </p:cNvPicPr>
          <p:nvPr/>
        </p:nvPicPr>
        <p:blipFill>
          <a:blip r:embed="rId3"/>
          <a:stretch>
            <a:fillRect/>
          </a:stretch>
        </p:blipFill>
        <p:spPr>
          <a:xfrm>
            <a:off x="1604747" y="2110283"/>
            <a:ext cx="7942999" cy="4467937"/>
          </a:xfrm>
          <a:prstGeom prst="rect">
            <a:avLst/>
          </a:prstGeom>
        </p:spPr>
      </p:pic>
    </p:spTree>
    <p:extLst>
      <p:ext uri="{BB962C8B-B14F-4D97-AF65-F5344CB8AC3E}">
        <p14:creationId xmlns:p14="http://schemas.microsoft.com/office/powerpoint/2010/main" val="231151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Горизонтальный свиток 3"/>
          <p:cNvSpPr/>
          <p:nvPr/>
        </p:nvSpPr>
        <p:spPr>
          <a:xfrm>
            <a:off x="1185334" y="0"/>
            <a:ext cx="8463634" cy="1433015"/>
          </a:xfrm>
          <a:prstGeom prst="horizont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1"/>
                </a:solidFill>
              </a:rPr>
              <a:t>Ulug’bekning</a:t>
            </a:r>
            <a:r>
              <a:rPr lang="en-US" sz="2200" b="1" dirty="0">
                <a:solidFill>
                  <a:schemeClr val="tx1"/>
                </a:solidFill>
              </a:rPr>
              <a:t> </a:t>
            </a:r>
            <a:r>
              <a:rPr lang="en-US" sz="2200" b="1" dirty="0" err="1">
                <a:solidFill>
                  <a:schemeClr val="tx1"/>
                </a:solidFill>
              </a:rPr>
              <a:t>bolalik</a:t>
            </a:r>
            <a:r>
              <a:rPr lang="en-US" sz="2200" b="1" dirty="0">
                <a:solidFill>
                  <a:schemeClr val="tx1"/>
                </a:solidFill>
              </a:rPr>
              <a:t> </a:t>
            </a:r>
            <a:r>
              <a:rPr lang="en-US" sz="2200" b="1" dirty="0" err="1">
                <a:solidFill>
                  <a:schemeClr val="tx1"/>
                </a:solidFill>
              </a:rPr>
              <a:t>yillari</a:t>
            </a:r>
            <a:r>
              <a:rPr lang="en-US" sz="2200" b="1" dirty="0">
                <a:solidFill>
                  <a:schemeClr val="tx1"/>
                </a:solidFill>
              </a:rPr>
              <a:t> </a:t>
            </a:r>
            <a:r>
              <a:rPr lang="en-US" sz="2200" b="1" dirty="0" err="1">
                <a:solidFill>
                  <a:schemeClr val="tx1"/>
                </a:solidFill>
              </a:rPr>
              <a:t>bobosi</a:t>
            </a:r>
            <a:r>
              <a:rPr lang="en-US" sz="2200" b="1" dirty="0">
                <a:solidFill>
                  <a:schemeClr val="tx1"/>
                </a:solidFill>
              </a:rPr>
              <a:t> </a:t>
            </a:r>
            <a:r>
              <a:rPr lang="en-US" sz="2200" b="1" dirty="0" err="1">
                <a:solidFill>
                  <a:schemeClr val="tx1"/>
                </a:solidFill>
              </a:rPr>
              <a:t>Temurning</a:t>
            </a:r>
            <a:r>
              <a:rPr lang="en-US" sz="2200" b="1" dirty="0">
                <a:solidFill>
                  <a:schemeClr val="tx1"/>
                </a:solidFill>
              </a:rPr>
              <a:t> </a:t>
            </a:r>
            <a:r>
              <a:rPr lang="en-US" sz="2200" b="1" dirty="0" err="1">
                <a:solidFill>
                  <a:schemeClr val="tx1"/>
                </a:solidFill>
              </a:rPr>
              <a:t>harbiy</a:t>
            </a:r>
            <a:r>
              <a:rPr lang="en-US" sz="2200" b="1" dirty="0">
                <a:solidFill>
                  <a:schemeClr val="tx1"/>
                </a:solidFill>
              </a:rPr>
              <a:t> </a:t>
            </a:r>
            <a:r>
              <a:rPr lang="en-US" sz="2200" b="1" dirty="0" err="1">
                <a:solidFill>
                  <a:schemeClr val="tx1"/>
                </a:solidFill>
              </a:rPr>
              <a:t>yurishlarida</a:t>
            </a:r>
            <a:r>
              <a:rPr lang="en-US" sz="2200" b="1" dirty="0">
                <a:solidFill>
                  <a:schemeClr val="tx1"/>
                </a:solidFill>
              </a:rPr>
              <a:t> </a:t>
            </a:r>
            <a:r>
              <a:rPr lang="en-US" sz="2200" b="1" dirty="0" err="1">
                <a:solidFill>
                  <a:schemeClr val="tx1"/>
                </a:solidFill>
              </a:rPr>
              <a:t>o’tdi</a:t>
            </a:r>
            <a:r>
              <a:rPr lang="en-US" sz="2200" b="1" dirty="0">
                <a:solidFill>
                  <a:schemeClr val="tx1"/>
                </a:solidFill>
              </a:rPr>
              <a:t>. </a:t>
            </a:r>
            <a:r>
              <a:rPr lang="en-US" sz="2200" b="1" dirty="0" err="1">
                <a:solidFill>
                  <a:schemeClr val="tx1"/>
                </a:solidFill>
              </a:rPr>
              <a:t>Garchi</a:t>
            </a:r>
            <a:r>
              <a:rPr lang="en-US" sz="2200" b="1" dirty="0">
                <a:solidFill>
                  <a:schemeClr val="tx1"/>
                </a:solidFill>
              </a:rPr>
              <a:t> </a:t>
            </a:r>
            <a:r>
              <a:rPr lang="en-US" sz="2200" b="1" dirty="0" err="1">
                <a:solidFill>
                  <a:schemeClr val="tx1"/>
                </a:solidFill>
              </a:rPr>
              <a:t>Ulug’bek</a:t>
            </a:r>
            <a:r>
              <a:rPr lang="en-US" sz="2200" b="1" dirty="0">
                <a:solidFill>
                  <a:schemeClr val="tx1"/>
                </a:solidFill>
              </a:rPr>
              <a:t> </a:t>
            </a:r>
            <a:r>
              <a:rPr lang="en-US" sz="2200" b="1" dirty="0" err="1">
                <a:solidFill>
                  <a:schemeClr val="tx1"/>
                </a:solidFill>
              </a:rPr>
              <a:t>tug’ilganda</a:t>
            </a:r>
            <a:r>
              <a:rPr lang="en-US" sz="2200" b="1" dirty="0">
                <a:solidFill>
                  <a:schemeClr val="tx1"/>
                </a:solidFill>
              </a:rPr>
              <a:t> </a:t>
            </a:r>
            <a:r>
              <a:rPr lang="en-US" sz="2200" b="1" dirty="0" err="1">
                <a:solidFill>
                  <a:schemeClr val="tx1"/>
                </a:solidFill>
              </a:rPr>
              <a:t>bir</a:t>
            </a:r>
            <a:r>
              <a:rPr lang="en-US" sz="2200" b="1" dirty="0">
                <a:solidFill>
                  <a:schemeClr val="tx1"/>
                </a:solidFill>
              </a:rPr>
              <a:t> </a:t>
            </a:r>
            <a:r>
              <a:rPr lang="en-US" sz="2200" b="1" dirty="0" err="1">
                <a:solidFill>
                  <a:schemeClr val="tx1"/>
                </a:solidFill>
              </a:rPr>
              <a:t>oz</a:t>
            </a:r>
            <a:r>
              <a:rPr lang="en-US" sz="2200" b="1" dirty="0">
                <a:solidFill>
                  <a:schemeClr val="tx1"/>
                </a:solidFill>
              </a:rPr>
              <a:t> </a:t>
            </a:r>
            <a:r>
              <a:rPr lang="en-US" sz="2200" b="1" dirty="0" err="1">
                <a:solidFill>
                  <a:schemeClr val="tx1"/>
                </a:solidFill>
              </a:rPr>
              <a:t>zaif</a:t>
            </a:r>
            <a:r>
              <a:rPr lang="en-US" sz="2200" b="1" dirty="0">
                <a:solidFill>
                  <a:schemeClr val="tx1"/>
                </a:solidFill>
              </a:rPr>
              <a:t> </a:t>
            </a:r>
            <a:r>
              <a:rPr lang="en-US" sz="2200" b="1" dirty="0" err="1">
                <a:solidFill>
                  <a:schemeClr val="tx1"/>
                </a:solidFill>
              </a:rPr>
              <a:t>bo’lgan</a:t>
            </a:r>
            <a:r>
              <a:rPr lang="en-US" sz="2200" b="1" dirty="0">
                <a:solidFill>
                  <a:schemeClr val="tx1"/>
                </a:solidFill>
              </a:rPr>
              <a:t> </a:t>
            </a:r>
            <a:r>
              <a:rPr lang="en-US" sz="2200" b="1" dirty="0" err="1" smtClean="0">
                <a:solidFill>
                  <a:schemeClr val="tx1"/>
                </a:solidFill>
              </a:rPr>
              <a:t>bo’lsada</a:t>
            </a:r>
            <a:r>
              <a:rPr lang="en-US" sz="2200" b="1" dirty="0">
                <a:solidFill>
                  <a:schemeClr val="tx1"/>
                </a:solidFill>
              </a:rPr>
              <a:t>, </a:t>
            </a:r>
            <a:r>
              <a:rPr lang="en-US" sz="2200" b="1" dirty="0" err="1">
                <a:solidFill>
                  <a:schemeClr val="tx1"/>
                </a:solidFill>
              </a:rPr>
              <a:t>harbiy</a:t>
            </a:r>
            <a:r>
              <a:rPr lang="en-US" sz="2200" b="1" dirty="0">
                <a:solidFill>
                  <a:schemeClr val="tx1"/>
                </a:solidFill>
              </a:rPr>
              <a:t> </a:t>
            </a:r>
            <a:r>
              <a:rPr lang="en-US" sz="2200" b="1" dirty="0" err="1">
                <a:solidFill>
                  <a:schemeClr val="tx1"/>
                </a:solidFill>
              </a:rPr>
              <a:t>yurishlar</a:t>
            </a:r>
            <a:r>
              <a:rPr lang="en-US" sz="2200" b="1" dirty="0">
                <a:solidFill>
                  <a:schemeClr val="tx1"/>
                </a:solidFill>
              </a:rPr>
              <a:t> </a:t>
            </a:r>
            <a:r>
              <a:rPr lang="en-US" sz="2200" b="1" dirty="0" err="1">
                <a:solidFill>
                  <a:schemeClr val="tx1"/>
                </a:solidFill>
              </a:rPr>
              <a:t>davrida</a:t>
            </a:r>
            <a:r>
              <a:rPr lang="en-US" sz="2200" b="1" dirty="0">
                <a:solidFill>
                  <a:schemeClr val="tx1"/>
                </a:solidFill>
              </a:rPr>
              <a:t> </a:t>
            </a:r>
            <a:r>
              <a:rPr lang="en-US" sz="2200" b="1" dirty="0" err="1">
                <a:solidFill>
                  <a:schemeClr val="tx1"/>
                </a:solidFill>
              </a:rPr>
              <a:t>chiniqdi</a:t>
            </a:r>
            <a:r>
              <a:rPr lang="en-US" sz="2200" b="1" dirty="0">
                <a:solidFill>
                  <a:schemeClr val="tx1"/>
                </a:solidFill>
              </a:rPr>
              <a:t>.</a:t>
            </a:r>
            <a:endParaRPr lang="ru-RU" sz="2200" b="1" dirty="0">
              <a:solidFill>
                <a:schemeClr val="tx1"/>
              </a:solidFill>
            </a:endParaRPr>
          </a:p>
        </p:txBody>
      </p:sp>
      <p:sp>
        <p:nvSpPr>
          <p:cNvPr id="5" name="Стрелка вниз 4"/>
          <p:cNvSpPr/>
          <p:nvPr/>
        </p:nvSpPr>
        <p:spPr>
          <a:xfrm>
            <a:off x="3179928" y="1433015"/>
            <a:ext cx="4899547" cy="41271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2489200" y="1845734"/>
            <a:ext cx="7159767" cy="48689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3050" algn="just"/>
            <a:r>
              <a:rPr lang="en-US" sz="2200" b="1" dirty="0">
                <a:solidFill>
                  <a:schemeClr val="tx1"/>
                </a:solidFill>
              </a:rPr>
              <a:t>Amir </a:t>
            </a:r>
            <a:r>
              <a:rPr lang="en-US" sz="2200" b="1" dirty="0" err="1">
                <a:solidFill>
                  <a:schemeClr val="tx1"/>
                </a:solidFill>
              </a:rPr>
              <a:t>Temur</a:t>
            </a:r>
            <a:r>
              <a:rPr lang="en-US" sz="2200" b="1" dirty="0">
                <a:solidFill>
                  <a:schemeClr val="tx1"/>
                </a:solidFill>
              </a:rPr>
              <a:t> </a:t>
            </a:r>
            <a:r>
              <a:rPr lang="en-US" sz="2200" b="1" dirty="0" err="1">
                <a:solidFill>
                  <a:schemeClr val="tx1"/>
                </a:solidFill>
              </a:rPr>
              <a:t>nabirasi</a:t>
            </a:r>
            <a:r>
              <a:rPr lang="en-US" sz="2200" b="1" dirty="0">
                <a:solidFill>
                  <a:schemeClr val="tx1"/>
                </a:solidFill>
              </a:rPr>
              <a:t> </a:t>
            </a:r>
            <a:r>
              <a:rPr lang="en-US" sz="2200" b="1" dirty="0" err="1">
                <a:solidFill>
                  <a:schemeClr val="tx1"/>
                </a:solidFill>
              </a:rPr>
              <a:t>Ulug’bekning</a:t>
            </a:r>
            <a:r>
              <a:rPr lang="en-US" sz="2200" b="1" dirty="0">
                <a:solidFill>
                  <a:schemeClr val="tx1"/>
                </a:solidFill>
              </a:rPr>
              <a:t> </a:t>
            </a:r>
            <a:r>
              <a:rPr lang="en-US" sz="2200" b="1" dirty="0" err="1">
                <a:solidFill>
                  <a:schemeClr val="tx1"/>
                </a:solidFill>
              </a:rPr>
              <a:t>o’tkir</a:t>
            </a:r>
            <a:r>
              <a:rPr lang="en-US" sz="2200" b="1" dirty="0">
                <a:solidFill>
                  <a:schemeClr val="tx1"/>
                </a:solidFill>
              </a:rPr>
              <a:t> </a:t>
            </a:r>
            <a:r>
              <a:rPr lang="en-US" sz="2200" b="1" dirty="0" err="1">
                <a:solidFill>
                  <a:schemeClr val="tx1"/>
                </a:solidFill>
              </a:rPr>
              <a:t>zehnli</a:t>
            </a:r>
            <a:r>
              <a:rPr lang="en-US" sz="2200" b="1" dirty="0">
                <a:solidFill>
                  <a:schemeClr val="tx1"/>
                </a:solidFill>
              </a:rPr>
              <a:t>, </a:t>
            </a:r>
            <a:r>
              <a:rPr lang="en-US" sz="2200" b="1" dirty="0" err="1">
                <a:solidFill>
                  <a:schemeClr val="tx1"/>
                </a:solidFill>
              </a:rPr>
              <a:t>aqlu</a:t>
            </a:r>
            <a:r>
              <a:rPr lang="en-US" sz="2200" b="1" dirty="0">
                <a:solidFill>
                  <a:schemeClr val="tx1"/>
                </a:solidFill>
              </a:rPr>
              <a:t> </a:t>
            </a:r>
            <a:r>
              <a:rPr lang="en-US" sz="2200" b="1" dirty="0" err="1">
                <a:solidFill>
                  <a:schemeClr val="tx1"/>
                </a:solidFill>
              </a:rPr>
              <a:t>farosatli</a:t>
            </a:r>
            <a:r>
              <a:rPr lang="en-US" sz="2200" b="1" dirty="0">
                <a:solidFill>
                  <a:schemeClr val="tx1"/>
                </a:solidFill>
              </a:rPr>
              <a:t> </a:t>
            </a:r>
            <a:r>
              <a:rPr lang="en-US" sz="2200" b="1" dirty="0" err="1">
                <a:solidFill>
                  <a:schemeClr val="tx1"/>
                </a:solidFill>
              </a:rPr>
              <a:t>bo’lganligi</a:t>
            </a:r>
            <a:r>
              <a:rPr lang="en-US" sz="2200" b="1" dirty="0">
                <a:solidFill>
                  <a:schemeClr val="tx1"/>
                </a:solidFill>
              </a:rPr>
              <a:t> </a:t>
            </a:r>
            <a:r>
              <a:rPr lang="en-US" sz="2200" b="1" dirty="0" err="1">
                <a:solidFill>
                  <a:schemeClr val="tx1"/>
                </a:solidFill>
              </a:rPr>
              <a:t>uchun</a:t>
            </a:r>
            <a:r>
              <a:rPr lang="en-US" sz="2200" b="1" dirty="0">
                <a:solidFill>
                  <a:schemeClr val="tx1"/>
                </a:solidFill>
              </a:rPr>
              <a:t> </a:t>
            </a:r>
            <a:r>
              <a:rPr lang="en-US" sz="2200" b="1" dirty="0" err="1">
                <a:solidFill>
                  <a:schemeClr val="tx1"/>
                </a:solidFill>
              </a:rPr>
              <a:t>juda</a:t>
            </a:r>
            <a:r>
              <a:rPr lang="en-US" sz="2200" b="1" dirty="0">
                <a:solidFill>
                  <a:schemeClr val="tx1"/>
                </a:solidFill>
              </a:rPr>
              <a:t> </a:t>
            </a:r>
            <a:r>
              <a:rPr lang="en-US" sz="2200" b="1" dirty="0" err="1">
                <a:solidFill>
                  <a:schemeClr val="tx1"/>
                </a:solidFill>
              </a:rPr>
              <a:t>sevardi</a:t>
            </a:r>
            <a:r>
              <a:rPr lang="en-US" sz="2200" b="1" dirty="0">
                <a:solidFill>
                  <a:schemeClr val="tx1"/>
                </a:solidFill>
              </a:rPr>
              <a:t>. «</a:t>
            </a:r>
            <a:r>
              <a:rPr lang="en-US" sz="2200" b="1" dirty="0" err="1">
                <a:solidFill>
                  <a:schemeClr val="tx1"/>
                </a:solidFill>
              </a:rPr>
              <a:t>Ko’zimning</a:t>
            </a:r>
            <a:r>
              <a:rPr lang="en-US" sz="2200" b="1" dirty="0">
                <a:solidFill>
                  <a:schemeClr val="tx1"/>
                </a:solidFill>
              </a:rPr>
              <a:t> </a:t>
            </a:r>
            <a:r>
              <a:rPr lang="en-US" sz="2200" b="1" dirty="0" err="1">
                <a:solidFill>
                  <a:schemeClr val="tx1"/>
                </a:solidFill>
              </a:rPr>
              <a:t>nuri</a:t>
            </a:r>
            <a:r>
              <a:rPr lang="en-US" sz="2200" b="1" dirty="0">
                <a:solidFill>
                  <a:schemeClr val="tx1"/>
                </a:solidFill>
              </a:rPr>
              <a:t>, </a:t>
            </a:r>
            <a:r>
              <a:rPr lang="en-US" sz="2200" b="1" dirty="0" err="1">
                <a:solidFill>
                  <a:schemeClr val="tx1"/>
                </a:solidFill>
              </a:rPr>
              <a:t>saltanatimning</a:t>
            </a:r>
            <a:r>
              <a:rPr lang="en-US" sz="2200" b="1" dirty="0">
                <a:solidFill>
                  <a:schemeClr val="tx1"/>
                </a:solidFill>
              </a:rPr>
              <a:t> </a:t>
            </a:r>
            <a:r>
              <a:rPr lang="en-US" sz="2200" b="1" dirty="0" err="1">
                <a:solidFill>
                  <a:schemeClr val="tx1"/>
                </a:solidFill>
              </a:rPr>
              <a:t>umidli</a:t>
            </a:r>
            <a:r>
              <a:rPr lang="en-US" sz="2200" b="1" dirty="0">
                <a:solidFill>
                  <a:schemeClr val="tx1"/>
                </a:solidFill>
              </a:rPr>
              <a:t> </a:t>
            </a:r>
            <a:r>
              <a:rPr lang="en-US" sz="2200" b="1" dirty="0" err="1">
                <a:solidFill>
                  <a:schemeClr val="tx1"/>
                </a:solidFill>
              </a:rPr>
              <a:t>niholi</a:t>
            </a:r>
            <a:r>
              <a:rPr lang="en-US" sz="2200" b="1" dirty="0">
                <a:solidFill>
                  <a:schemeClr val="tx1"/>
                </a:solidFill>
              </a:rPr>
              <a:t>», deb </a:t>
            </a:r>
            <a:r>
              <a:rPr lang="en-US" sz="2200" b="1" dirty="0" err="1">
                <a:solidFill>
                  <a:schemeClr val="tx1"/>
                </a:solidFill>
              </a:rPr>
              <a:t>erkalatardi</a:t>
            </a:r>
            <a:r>
              <a:rPr lang="en-US" sz="2200" b="1" dirty="0">
                <a:solidFill>
                  <a:schemeClr val="tx1"/>
                </a:solidFill>
              </a:rPr>
              <a:t>. </a:t>
            </a:r>
            <a:r>
              <a:rPr lang="en-US" sz="2200" b="1" dirty="0" err="1">
                <a:solidFill>
                  <a:schemeClr val="tx1"/>
                </a:solidFill>
              </a:rPr>
              <a:t>Biroq</a:t>
            </a:r>
            <a:r>
              <a:rPr lang="en-US" sz="2200" b="1" dirty="0">
                <a:solidFill>
                  <a:schemeClr val="tx1"/>
                </a:solidFill>
              </a:rPr>
              <a:t>, </a:t>
            </a:r>
            <a:r>
              <a:rPr lang="en-US" sz="2200" b="1" dirty="0" err="1">
                <a:solidFill>
                  <a:schemeClr val="tx1"/>
                </a:solidFill>
              </a:rPr>
              <a:t>Ulug’bek</a:t>
            </a:r>
            <a:r>
              <a:rPr lang="en-US" sz="2200" b="1" dirty="0">
                <a:solidFill>
                  <a:schemeClr val="tx1"/>
                </a:solidFill>
              </a:rPr>
              <a:t> </a:t>
            </a:r>
            <a:r>
              <a:rPr lang="en-US" sz="2200" b="1" dirty="0" err="1">
                <a:solidFill>
                  <a:schemeClr val="tx1"/>
                </a:solidFill>
              </a:rPr>
              <a:t>Mirzo</a:t>
            </a:r>
            <a:r>
              <a:rPr lang="en-US" sz="2200" b="1" dirty="0">
                <a:solidFill>
                  <a:schemeClr val="tx1"/>
                </a:solidFill>
              </a:rPr>
              <a:t> </a:t>
            </a:r>
            <a:r>
              <a:rPr lang="en-US" sz="2200" b="1" dirty="0" err="1">
                <a:solidFill>
                  <a:schemeClr val="tx1"/>
                </a:solidFill>
              </a:rPr>
              <a:t>nozik</a:t>
            </a:r>
            <a:r>
              <a:rPr lang="en-US" sz="2200" b="1" dirty="0">
                <a:solidFill>
                  <a:schemeClr val="tx1"/>
                </a:solidFill>
              </a:rPr>
              <a:t> </a:t>
            </a:r>
            <a:r>
              <a:rPr lang="en-US" sz="2200" b="1" dirty="0" err="1">
                <a:solidFill>
                  <a:schemeClr val="tx1"/>
                </a:solidFill>
              </a:rPr>
              <a:t>bo’lib</a:t>
            </a:r>
            <a:r>
              <a:rPr lang="en-US" sz="2200" b="1" dirty="0">
                <a:solidFill>
                  <a:schemeClr val="tx1"/>
                </a:solidFill>
              </a:rPr>
              <a:t> </a:t>
            </a:r>
            <a:r>
              <a:rPr lang="en-US" sz="2200" b="1" dirty="0" err="1">
                <a:solidFill>
                  <a:schemeClr val="tx1"/>
                </a:solidFill>
              </a:rPr>
              <a:t>o’sdi</a:t>
            </a:r>
            <a:r>
              <a:rPr lang="en-US" sz="2200" b="1" dirty="0">
                <a:solidFill>
                  <a:schemeClr val="tx1"/>
                </a:solidFill>
              </a:rPr>
              <a:t>. </a:t>
            </a:r>
            <a:r>
              <a:rPr lang="en-US" sz="2200" b="1" dirty="0" err="1">
                <a:solidFill>
                  <a:schemeClr val="tx1"/>
                </a:solidFill>
              </a:rPr>
              <a:t>Buning</a:t>
            </a:r>
            <a:r>
              <a:rPr lang="en-US" sz="2200" b="1" dirty="0">
                <a:solidFill>
                  <a:schemeClr val="tx1"/>
                </a:solidFill>
              </a:rPr>
              <a:t> </a:t>
            </a:r>
            <a:r>
              <a:rPr lang="en-US" sz="2200" b="1" dirty="0" err="1">
                <a:solidFill>
                  <a:schemeClr val="tx1"/>
                </a:solidFill>
              </a:rPr>
              <a:t>ustiga</a:t>
            </a:r>
            <a:r>
              <a:rPr lang="en-US" sz="2200" b="1" dirty="0">
                <a:solidFill>
                  <a:schemeClr val="tx1"/>
                </a:solidFill>
              </a:rPr>
              <a:t> </a:t>
            </a:r>
            <a:r>
              <a:rPr lang="en-US" sz="2200" b="1" dirty="0" err="1">
                <a:solidFill>
                  <a:schemeClr val="tx1"/>
                </a:solidFill>
              </a:rPr>
              <a:t>ko’p</a:t>
            </a:r>
            <a:r>
              <a:rPr lang="en-US" sz="2200" b="1" dirty="0">
                <a:solidFill>
                  <a:schemeClr val="tx1"/>
                </a:solidFill>
              </a:rPr>
              <a:t> </a:t>
            </a:r>
            <a:r>
              <a:rPr lang="en-US" sz="2200" b="1" dirty="0" err="1">
                <a:solidFill>
                  <a:schemeClr val="tx1"/>
                </a:solidFill>
              </a:rPr>
              <a:t>vaqtini</a:t>
            </a:r>
            <a:r>
              <a:rPr lang="en-US" sz="2200" b="1" dirty="0">
                <a:solidFill>
                  <a:schemeClr val="tx1"/>
                </a:solidFill>
              </a:rPr>
              <a:t> </a:t>
            </a:r>
            <a:r>
              <a:rPr lang="en-US" sz="2200" b="1" dirty="0" err="1">
                <a:solidFill>
                  <a:schemeClr val="tx1"/>
                </a:solidFill>
              </a:rPr>
              <a:t>kitob</a:t>
            </a:r>
            <a:r>
              <a:rPr lang="en-US" sz="2200" b="1" dirty="0">
                <a:solidFill>
                  <a:schemeClr val="tx1"/>
                </a:solidFill>
              </a:rPr>
              <a:t> </a:t>
            </a:r>
            <a:r>
              <a:rPr lang="en-US" sz="2200" b="1" dirty="0" err="1">
                <a:solidFill>
                  <a:schemeClr val="tx1"/>
                </a:solidFill>
              </a:rPr>
              <a:t>mutolaa</a:t>
            </a:r>
            <a:r>
              <a:rPr lang="en-US" sz="2200" b="1" dirty="0">
                <a:solidFill>
                  <a:schemeClr val="tx1"/>
                </a:solidFill>
              </a:rPr>
              <a:t> </a:t>
            </a:r>
            <a:r>
              <a:rPr lang="en-US" sz="2200" b="1" dirty="0" err="1">
                <a:solidFill>
                  <a:schemeClr val="tx1"/>
                </a:solidFill>
              </a:rPr>
              <a:t>qilish</a:t>
            </a:r>
            <a:r>
              <a:rPr lang="en-US" sz="2200" b="1" dirty="0">
                <a:solidFill>
                  <a:schemeClr val="tx1"/>
                </a:solidFill>
              </a:rPr>
              <a:t> </a:t>
            </a:r>
            <a:r>
              <a:rPr lang="en-US" sz="2200" b="1" dirty="0" err="1">
                <a:solidFill>
                  <a:schemeClr val="tx1"/>
                </a:solidFill>
              </a:rPr>
              <a:t>bilan</a:t>
            </a:r>
            <a:r>
              <a:rPr lang="en-US" sz="2200" b="1" dirty="0">
                <a:solidFill>
                  <a:schemeClr val="tx1"/>
                </a:solidFill>
              </a:rPr>
              <a:t> </a:t>
            </a:r>
            <a:r>
              <a:rPr lang="en-US" sz="2200" b="1" dirty="0" err="1">
                <a:solidFill>
                  <a:schemeClr val="tx1"/>
                </a:solidFill>
              </a:rPr>
              <a:t>o’tkazar</a:t>
            </a:r>
            <a:r>
              <a:rPr lang="en-US" sz="2200" b="1" dirty="0">
                <a:solidFill>
                  <a:schemeClr val="tx1"/>
                </a:solidFill>
              </a:rPr>
              <a:t>, </a:t>
            </a:r>
            <a:r>
              <a:rPr lang="en-US" sz="2200" b="1" dirty="0" err="1">
                <a:solidFill>
                  <a:schemeClr val="tx1"/>
                </a:solidFill>
              </a:rPr>
              <a:t>davlat</a:t>
            </a:r>
            <a:r>
              <a:rPr lang="en-US" sz="2200" b="1" dirty="0">
                <a:solidFill>
                  <a:schemeClr val="tx1"/>
                </a:solidFill>
              </a:rPr>
              <a:t> </a:t>
            </a:r>
            <a:r>
              <a:rPr lang="en-US" sz="2200" b="1" dirty="0" err="1">
                <a:solidFill>
                  <a:schemeClr val="tx1"/>
                </a:solidFill>
              </a:rPr>
              <a:t>ishlariga</a:t>
            </a:r>
            <a:r>
              <a:rPr lang="en-US" sz="2200" b="1" dirty="0">
                <a:solidFill>
                  <a:schemeClr val="tx1"/>
                </a:solidFill>
              </a:rPr>
              <a:t> </a:t>
            </a:r>
            <a:r>
              <a:rPr lang="en-US" sz="2200" b="1" dirty="0" err="1">
                <a:solidFill>
                  <a:schemeClr val="tx1"/>
                </a:solidFill>
              </a:rPr>
              <a:t>rag’bati</a:t>
            </a:r>
            <a:r>
              <a:rPr lang="en-US" sz="2200" b="1" dirty="0">
                <a:solidFill>
                  <a:schemeClr val="tx1"/>
                </a:solidFill>
              </a:rPr>
              <a:t> </a:t>
            </a:r>
            <a:r>
              <a:rPr lang="en-US" sz="2200" b="1" dirty="0" err="1">
                <a:solidFill>
                  <a:schemeClr val="tx1"/>
                </a:solidFill>
              </a:rPr>
              <a:t>yo’q</a:t>
            </a:r>
            <a:r>
              <a:rPr lang="en-US" sz="2200" b="1" dirty="0">
                <a:solidFill>
                  <a:schemeClr val="tx1"/>
                </a:solidFill>
              </a:rPr>
              <a:t> </a:t>
            </a:r>
            <a:r>
              <a:rPr lang="en-US" sz="2200" b="1" dirty="0" err="1">
                <a:solidFill>
                  <a:schemeClr val="tx1"/>
                </a:solidFill>
              </a:rPr>
              <a:t>ko’rinar</a:t>
            </a:r>
            <a:r>
              <a:rPr lang="en-US" sz="2200" b="1" dirty="0">
                <a:solidFill>
                  <a:schemeClr val="tx1"/>
                </a:solidFill>
              </a:rPr>
              <a:t> </a:t>
            </a:r>
            <a:r>
              <a:rPr lang="en-US" sz="2200" b="1" dirty="0" err="1">
                <a:solidFill>
                  <a:schemeClr val="tx1"/>
                </a:solidFill>
              </a:rPr>
              <a:t>edi</a:t>
            </a:r>
            <a:r>
              <a:rPr lang="en-US" sz="2200" b="1" dirty="0">
                <a:solidFill>
                  <a:schemeClr val="tx1"/>
                </a:solidFill>
              </a:rPr>
              <a:t>.</a:t>
            </a:r>
            <a:endParaRPr lang="ru-RU" sz="2200" b="1" dirty="0">
              <a:solidFill>
                <a:schemeClr val="tx1"/>
              </a:solidFill>
            </a:endParaRPr>
          </a:p>
          <a:p>
            <a:pPr indent="273050" algn="just"/>
            <a:r>
              <a:rPr lang="en-US" sz="2200" b="1" dirty="0" err="1">
                <a:solidFill>
                  <a:schemeClr val="tx1"/>
                </a:solidFill>
              </a:rPr>
              <a:t>Ulug’bekning</a:t>
            </a:r>
            <a:r>
              <a:rPr lang="en-US" sz="2200" b="1" dirty="0">
                <a:solidFill>
                  <a:schemeClr val="tx1"/>
                </a:solidFill>
              </a:rPr>
              <a:t> </a:t>
            </a:r>
            <a:r>
              <a:rPr lang="en-US" sz="2200" b="1" dirty="0" err="1">
                <a:solidFill>
                  <a:schemeClr val="tx1"/>
                </a:solidFill>
              </a:rPr>
              <a:t>tarbiyasi</a:t>
            </a:r>
            <a:r>
              <a:rPr lang="en-US" sz="2200" b="1" dirty="0">
                <a:solidFill>
                  <a:schemeClr val="tx1"/>
                </a:solidFill>
              </a:rPr>
              <a:t> </a:t>
            </a:r>
            <a:r>
              <a:rPr lang="en-US" sz="2200" b="1" dirty="0" err="1">
                <a:solidFill>
                  <a:schemeClr val="tx1"/>
                </a:solidFill>
              </a:rPr>
              <a:t>bilan</a:t>
            </a:r>
            <a:r>
              <a:rPr lang="en-US" sz="2200" b="1" dirty="0">
                <a:solidFill>
                  <a:schemeClr val="tx1"/>
                </a:solidFill>
              </a:rPr>
              <a:t> </a:t>
            </a:r>
            <a:r>
              <a:rPr lang="en-US" sz="2200" b="1" dirty="0" err="1">
                <a:solidFill>
                  <a:schemeClr val="tx1"/>
                </a:solidFill>
              </a:rPr>
              <a:t>buvisi</a:t>
            </a:r>
            <a:r>
              <a:rPr lang="en-US" sz="2200" b="1" dirty="0">
                <a:solidFill>
                  <a:schemeClr val="tx1"/>
                </a:solidFill>
              </a:rPr>
              <a:t> </a:t>
            </a:r>
            <a:r>
              <a:rPr lang="en-US" sz="2200" b="1" dirty="0" err="1">
                <a:solidFill>
                  <a:schemeClr val="tx1"/>
                </a:solidFill>
              </a:rPr>
              <a:t>Saroymulkxonim</a:t>
            </a:r>
            <a:r>
              <a:rPr lang="en-US" sz="2200" b="1" dirty="0">
                <a:solidFill>
                  <a:schemeClr val="tx1"/>
                </a:solidFill>
              </a:rPr>
              <a:t> </a:t>
            </a:r>
            <a:r>
              <a:rPr lang="en-US" sz="2200" b="1" dirty="0" err="1" smtClean="0">
                <a:solidFill>
                  <a:schemeClr val="tx1"/>
                </a:solidFill>
              </a:rPr>
              <a:t>shug’ullanib,sevimli</a:t>
            </a:r>
            <a:r>
              <a:rPr lang="en-US" sz="2200" b="1" dirty="0" smtClean="0">
                <a:solidFill>
                  <a:schemeClr val="tx1"/>
                </a:solidFill>
              </a:rPr>
              <a:t> </a:t>
            </a:r>
            <a:r>
              <a:rPr lang="en-US" sz="2200" b="1" dirty="0" err="1">
                <a:solidFill>
                  <a:schemeClr val="tx1"/>
                </a:solidFill>
              </a:rPr>
              <a:t>nabirasiga</a:t>
            </a:r>
            <a:r>
              <a:rPr lang="en-US" sz="2200" b="1" dirty="0">
                <a:solidFill>
                  <a:schemeClr val="tx1"/>
                </a:solidFill>
              </a:rPr>
              <a:t> </a:t>
            </a:r>
            <a:r>
              <a:rPr lang="en-US" sz="2200" b="1" dirty="0" err="1">
                <a:solidFill>
                  <a:schemeClr val="tx1"/>
                </a:solidFill>
              </a:rPr>
              <a:t>o’quv-yozuvni</a:t>
            </a:r>
            <a:r>
              <a:rPr lang="en-US" sz="2200" b="1" dirty="0">
                <a:solidFill>
                  <a:schemeClr val="tx1"/>
                </a:solidFill>
              </a:rPr>
              <a:t> </a:t>
            </a:r>
            <a:r>
              <a:rPr lang="en-US" sz="2200" b="1" dirty="0" err="1">
                <a:solidFill>
                  <a:schemeClr val="tx1"/>
                </a:solidFill>
              </a:rPr>
              <a:t>o’rgatgani</a:t>
            </a:r>
            <a:r>
              <a:rPr lang="en-US" sz="2200" b="1" dirty="0">
                <a:solidFill>
                  <a:schemeClr val="tx1"/>
                </a:solidFill>
              </a:rPr>
              <a:t>, </a:t>
            </a:r>
            <a:r>
              <a:rPr lang="en-US" sz="2200" b="1" dirty="0" err="1">
                <a:solidFill>
                  <a:schemeClr val="tx1"/>
                </a:solidFill>
              </a:rPr>
              <a:t>tarixiy</a:t>
            </a:r>
            <a:r>
              <a:rPr lang="en-US" sz="2200" b="1" dirty="0">
                <a:solidFill>
                  <a:schemeClr val="tx1"/>
                </a:solidFill>
              </a:rPr>
              <a:t> </a:t>
            </a:r>
            <a:r>
              <a:rPr lang="en-US" sz="2200" b="1" dirty="0" err="1">
                <a:solidFill>
                  <a:schemeClr val="tx1"/>
                </a:solidFill>
              </a:rPr>
              <a:t>mavzularda</a:t>
            </a:r>
            <a:r>
              <a:rPr lang="en-US" sz="2200" b="1" dirty="0">
                <a:solidFill>
                  <a:schemeClr val="tx1"/>
                </a:solidFill>
              </a:rPr>
              <a:t> </a:t>
            </a:r>
            <a:r>
              <a:rPr lang="en-US" sz="2200" b="1" dirty="0" err="1">
                <a:solidFill>
                  <a:schemeClr val="tx1"/>
                </a:solidFill>
              </a:rPr>
              <a:t>hikoya</a:t>
            </a:r>
            <a:r>
              <a:rPr lang="en-US" sz="2200" b="1" dirty="0">
                <a:solidFill>
                  <a:schemeClr val="tx1"/>
                </a:solidFill>
              </a:rPr>
              <a:t> </a:t>
            </a:r>
            <a:r>
              <a:rPr lang="en-US" sz="2200" b="1" dirty="0" err="1">
                <a:solidFill>
                  <a:schemeClr val="tx1"/>
                </a:solidFill>
              </a:rPr>
              <a:t>va</a:t>
            </a:r>
            <a:r>
              <a:rPr lang="en-US" sz="2200" b="1" dirty="0">
                <a:solidFill>
                  <a:schemeClr val="tx1"/>
                </a:solidFill>
              </a:rPr>
              <a:t> </a:t>
            </a:r>
            <a:r>
              <a:rPr lang="en-US" sz="2200" b="1" dirty="0" err="1">
                <a:solidFill>
                  <a:schemeClr val="tx1"/>
                </a:solidFill>
              </a:rPr>
              <a:t>ertaklarni</a:t>
            </a:r>
            <a:r>
              <a:rPr lang="en-US" sz="2200" b="1" dirty="0">
                <a:solidFill>
                  <a:schemeClr val="tx1"/>
                </a:solidFill>
              </a:rPr>
              <a:t> </a:t>
            </a:r>
            <a:r>
              <a:rPr lang="en-US" sz="2200" b="1" dirty="0" err="1">
                <a:solidFill>
                  <a:schemeClr val="tx1"/>
                </a:solidFill>
              </a:rPr>
              <a:t>so’ylab</a:t>
            </a:r>
            <a:r>
              <a:rPr lang="en-US" sz="2200" b="1" dirty="0">
                <a:solidFill>
                  <a:schemeClr val="tx1"/>
                </a:solidFill>
              </a:rPr>
              <a:t> </a:t>
            </a:r>
            <a:r>
              <a:rPr lang="en-US" sz="2200" b="1" dirty="0" err="1">
                <a:solidFill>
                  <a:schemeClr val="tx1"/>
                </a:solidFill>
              </a:rPr>
              <a:t>bergani</a:t>
            </a:r>
            <a:r>
              <a:rPr lang="en-US" sz="2200" b="1" dirty="0">
                <a:solidFill>
                  <a:schemeClr val="tx1"/>
                </a:solidFill>
              </a:rPr>
              <a:t> </a:t>
            </a:r>
            <a:r>
              <a:rPr lang="en-US" sz="2200" b="1" dirty="0" err="1">
                <a:solidFill>
                  <a:schemeClr val="tx1"/>
                </a:solidFill>
              </a:rPr>
              <a:t>uning</a:t>
            </a:r>
            <a:r>
              <a:rPr lang="en-US" sz="2200" b="1" dirty="0">
                <a:solidFill>
                  <a:schemeClr val="tx1"/>
                </a:solidFill>
              </a:rPr>
              <a:t> </a:t>
            </a:r>
            <a:r>
              <a:rPr lang="en-US" sz="2200" b="1" dirty="0" err="1">
                <a:solidFill>
                  <a:schemeClr val="tx1"/>
                </a:solidFill>
              </a:rPr>
              <a:t>hayotida</a:t>
            </a:r>
            <a:r>
              <a:rPr lang="en-US" sz="2200" b="1" dirty="0">
                <a:solidFill>
                  <a:schemeClr val="tx1"/>
                </a:solidFill>
              </a:rPr>
              <a:t> </a:t>
            </a:r>
            <a:r>
              <a:rPr lang="en-US" sz="2200" b="1" dirty="0" err="1">
                <a:solidFill>
                  <a:schemeClr val="tx1"/>
                </a:solidFill>
              </a:rPr>
              <a:t>o’ziga</a:t>
            </a:r>
            <a:r>
              <a:rPr lang="en-US" sz="2200" b="1" dirty="0">
                <a:solidFill>
                  <a:schemeClr val="tx1"/>
                </a:solidFill>
              </a:rPr>
              <a:t> </a:t>
            </a:r>
            <a:r>
              <a:rPr lang="en-US" sz="2200" b="1" dirty="0" err="1">
                <a:solidFill>
                  <a:schemeClr val="tx1"/>
                </a:solidFill>
              </a:rPr>
              <a:t>xos</a:t>
            </a:r>
            <a:r>
              <a:rPr lang="en-US" sz="2200" b="1" dirty="0">
                <a:solidFill>
                  <a:schemeClr val="tx1"/>
                </a:solidFill>
              </a:rPr>
              <a:t> </a:t>
            </a:r>
            <a:r>
              <a:rPr lang="en-US" sz="2200" b="1" dirty="0" err="1">
                <a:solidFill>
                  <a:schemeClr val="tx1"/>
                </a:solidFill>
              </a:rPr>
              <a:t>maktab</a:t>
            </a:r>
            <a:r>
              <a:rPr lang="en-US" sz="2200" b="1" dirty="0">
                <a:solidFill>
                  <a:schemeClr val="tx1"/>
                </a:solidFill>
              </a:rPr>
              <a:t> </a:t>
            </a:r>
            <a:r>
              <a:rPr lang="en-US" sz="2200" b="1" dirty="0" err="1">
                <a:solidFill>
                  <a:schemeClr val="tx1"/>
                </a:solidFill>
              </a:rPr>
              <a:t>bo’ldi</a:t>
            </a:r>
            <a:r>
              <a:rPr lang="en-US" sz="2200" b="1" dirty="0">
                <a:solidFill>
                  <a:schemeClr val="tx1"/>
                </a:solidFill>
              </a:rPr>
              <a:t>.</a:t>
            </a:r>
            <a:endParaRPr lang="ru-RU" sz="2200" b="1" dirty="0">
              <a:solidFill>
                <a:schemeClr val="tx1"/>
              </a:solidFill>
            </a:endParaRPr>
          </a:p>
          <a:p>
            <a:pPr indent="273050" algn="just"/>
            <a:r>
              <a:rPr lang="en-US" sz="2200" b="1" dirty="0">
                <a:solidFill>
                  <a:schemeClr val="tx1"/>
                </a:solidFill>
              </a:rPr>
              <a:t>1405—1411-yillari </a:t>
            </a:r>
            <a:r>
              <a:rPr lang="en-US" sz="2200" b="1" dirty="0" err="1">
                <a:solidFill>
                  <a:schemeClr val="tx1"/>
                </a:solidFill>
              </a:rPr>
              <a:t>o’sha</a:t>
            </a:r>
            <a:r>
              <a:rPr lang="en-US" sz="2200" b="1" dirty="0">
                <a:solidFill>
                  <a:schemeClr val="tx1"/>
                </a:solidFill>
              </a:rPr>
              <a:t> </a:t>
            </a:r>
            <a:r>
              <a:rPr lang="en-US" sz="2200" b="1" dirty="0" err="1">
                <a:solidFill>
                  <a:schemeClr val="tx1"/>
                </a:solidFill>
              </a:rPr>
              <a:t>davrning</a:t>
            </a:r>
            <a:r>
              <a:rPr lang="en-US" sz="2200" b="1" dirty="0">
                <a:solidFill>
                  <a:schemeClr val="tx1"/>
                </a:solidFill>
              </a:rPr>
              <a:t> </a:t>
            </a:r>
            <a:r>
              <a:rPr lang="en-US" sz="2200" b="1" dirty="0" err="1">
                <a:solidFill>
                  <a:schemeClr val="tx1"/>
                </a:solidFill>
              </a:rPr>
              <a:t>qonun-qoidalariga</a:t>
            </a:r>
            <a:r>
              <a:rPr lang="en-US" sz="2200" b="1" dirty="0">
                <a:solidFill>
                  <a:schemeClr val="tx1"/>
                </a:solidFill>
              </a:rPr>
              <a:t> </a:t>
            </a:r>
            <a:r>
              <a:rPr lang="en-US" sz="2200" b="1" dirty="0" err="1">
                <a:solidFill>
                  <a:schemeClr val="tx1"/>
                </a:solidFill>
              </a:rPr>
              <a:t>binoan</a:t>
            </a:r>
            <a:r>
              <a:rPr lang="en-US" sz="2200" b="1" dirty="0">
                <a:solidFill>
                  <a:schemeClr val="tx1"/>
                </a:solidFill>
              </a:rPr>
              <a:t> </a:t>
            </a:r>
            <a:r>
              <a:rPr lang="en-US" sz="2200" b="1" dirty="0" err="1">
                <a:solidFill>
                  <a:schemeClr val="tx1"/>
                </a:solidFill>
              </a:rPr>
              <a:t>Ulug’bek</a:t>
            </a:r>
            <a:r>
              <a:rPr lang="en-US" sz="2200" b="1" dirty="0">
                <a:solidFill>
                  <a:schemeClr val="tx1"/>
                </a:solidFill>
              </a:rPr>
              <a:t> </a:t>
            </a:r>
            <a:r>
              <a:rPr lang="en-US" sz="2200" b="1" dirty="0" err="1">
                <a:solidFill>
                  <a:schemeClr val="tx1"/>
                </a:solidFill>
              </a:rPr>
              <a:t>harbiy</a:t>
            </a:r>
            <a:r>
              <a:rPr lang="en-US" sz="2200" b="1" dirty="0">
                <a:solidFill>
                  <a:schemeClr val="tx1"/>
                </a:solidFill>
              </a:rPr>
              <a:t> </a:t>
            </a:r>
            <a:r>
              <a:rPr lang="en-US" sz="2200" b="1" dirty="0" err="1">
                <a:solidFill>
                  <a:schemeClr val="tx1"/>
                </a:solidFill>
              </a:rPr>
              <a:t>va</a:t>
            </a:r>
            <a:r>
              <a:rPr lang="en-US" sz="2200" b="1" dirty="0">
                <a:solidFill>
                  <a:schemeClr val="tx1"/>
                </a:solidFill>
              </a:rPr>
              <a:t> </a:t>
            </a:r>
            <a:r>
              <a:rPr lang="en-US" sz="2200" b="1" dirty="0" err="1">
                <a:solidFill>
                  <a:schemeClr val="tx1"/>
                </a:solidFill>
              </a:rPr>
              <a:t>siyosiy</a:t>
            </a:r>
            <a:r>
              <a:rPr lang="en-US" sz="2200" b="1" dirty="0">
                <a:solidFill>
                  <a:schemeClr val="tx1"/>
                </a:solidFill>
              </a:rPr>
              <a:t> </a:t>
            </a:r>
            <a:r>
              <a:rPr lang="en-US" sz="2200" b="1" dirty="0" err="1">
                <a:solidFill>
                  <a:schemeClr val="tx1"/>
                </a:solidFill>
              </a:rPr>
              <a:t>tarbiyadan</a:t>
            </a:r>
            <a:r>
              <a:rPr lang="en-US" sz="2200" b="1" dirty="0">
                <a:solidFill>
                  <a:schemeClr val="tx1"/>
                </a:solidFill>
              </a:rPr>
              <a:t> </a:t>
            </a:r>
            <a:r>
              <a:rPr lang="en-US" sz="2200" b="1" dirty="0" err="1">
                <a:solidFill>
                  <a:schemeClr val="tx1"/>
                </a:solidFill>
              </a:rPr>
              <a:t>ilm</a:t>
            </a:r>
            <a:r>
              <a:rPr lang="en-US" sz="2200" b="1" dirty="0">
                <a:solidFill>
                  <a:schemeClr val="tx1"/>
                </a:solidFill>
              </a:rPr>
              <a:t> </a:t>
            </a:r>
            <a:r>
              <a:rPr lang="en-US" sz="2200" b="1" dirty="0" err="1">
                <a:solidFill>
                  <a:schemeClr val="tx1"/>
                </a:solidFill>
              </a:rPr>
              <a:t>o’rgangan</a:t>
            </a:r>
            <a:r>
              <a:rPr lang="en-US" sz="2200" b="1" dirty="0">
                <a:solidFill>
                  <a:schemeClr val="tx1"/>
                </a:solidFill>
              </a:rPr>
              <a:t>.</a:t>
            </a:r>
            <a:endParaRPr lang="ru-RU" sz="2200" b="1" dirty="0">
              <a:solidFill>
                <a:schemeClr val="tx1"/>
              </a:solidFill>
            </a:endParaRPr>
          </a:p>
        </p:txBody>
      </p:sp>
    </p:spTree>
    <p:extLst>
      <p:ext uri="{BB962C8B-B14F-4D97-AF65-F5344CB8AC3E}">
        <p14:creationId xmlns:p14="http://schemas.microsoft.com/office/powerpoint/2010/main" val="3814683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0" y="389972"/>
            <a:ext cx="5491850" cy="630526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smtClean="0">
                <a:solidFill>
                  <a:schemeClr val="tx1"/>
                </a:solidFill>
              </a:rPr>
              <a:t>    </a:t>
            </a:r>
            <a:r>
              <a:rPr lang="en-US" sz="2500" b="1" dirty="0" err="1" smtClean="0">
                <a:solidFill>
                  <a:schemeClr val="tx1"/>
                </a:solidFill>
              </a:rPr>
              <a:t>O’rta</a:t>
            </a:r>
            <a:r>
              <a:rPr lang="en-US" sz="2500" b="1" dirty="0" smtClean="0">
                <a:solidFill>
                  <a:schemeClr val="tx1"/>
                </a:solidFill>
              </a:rPr>
              <a:t> </a:t>
            </a:r>
            <a:r>
              <a:rPr lang="en-US" sz="2500" b="1" dirty="0" err="1">
                <a:solidFill>
                  <a:schemeClr val="tx1"/>
                </a:solidFill>
              </a:rPr>
              <a:t>asrlardan</a:t>
            </a:r>
            <a:r>
              <a:rPr lang="en-US" sz="2500" b="1" dirty="0">
                <a:solidFill>
                  <a:schemeClr val="tx1"/>
                </a:solidFill>
              </a:rPr>
              <a:t> </a:t>
            </a:r>
            <a:r>
              <a:rPr lang="en-US" sz="2500" b="1" dirty="0" err="1">
                <a:solidFill>
                  <a:schemeClr val="tx1"/>
                </a:solidFill>
              </a:rPr>
              <a:t>saqlanib</a:t>
            </a:r>
            <a:r>
              <a:rPr lang="en-US" sz="2500" b="1" dirty="0">
                <a:solidFill>
                  <a:schemeClr val="tx1"/>
                </a:solidFill>
              </a:rPr>
              <a:t> </a:t>
            </a:r>
            <a:r>
              <a:rPr lang="en-US" sz="2500" b="1" dirty="0" err="1">
                <a:solidFill>
                  <a:schemeClr val="tx1"/>
                </a:solidFill>
              </a:rPr>
              <a:t>qolgan</a:t>
            </a:r>
            <a:r>
              <a:rPr lang="en-US" sz="2500" b="1" dirty="0">
                <a:solidFill>
                  <a:schemeClr val="tx1"/>
                </a:solidFill>
              </a:rPr>
              <a:t> </a:t>
            </a:r>
            <a:r>
              <a:rPr lang="en-US" sz="2500" b="1" dirty="0" err="1">
                <a:solidFill>
                  <a:schemeClr val="tx1"/>
                </a:solidFill>
              </a:rPr>
              <a:t>kitoblardan</a:t>
            </a:r>
            <a:r>
              <a:rPr lang="en-US" sz="2500" b="1" dirty="0">
                <a:solidFill>
                  <a:schemeClr val="tx1"/>
                </a:solidFill>
              </a:rPr>
              <a:t> </a:t>
            </a:r>
            <a:r>
              <a:rPr lang="en-US" sz="2500" b="1" dirty="0" err="1" smtClean="0">
                <a:solidFill>
                  <a:schemeClr val="tx1"/>
                </a:solidFill>
              </a:rPr>
              <a:t>ma’lum</a:t>
            </a:r>
            <a:r>
              <a:rPr lang="en-US" sz="2500" b="1" dirty="0" smtClean="0">
                <a:solidFill>
                  <a:schemeClr val="tx1"/>
                </a:solidFill>
              </a:rPr>
              <a:t> </a:t>
            </a:r>
            <a:r>
              <a:rPr lang="en-US" sz="2500" b="1" dirty="0" err="1">
                <a:solidFill>
                  <a:schemeClr val="tx1"/>
                </a:solidFill>
              </a:rPr>
              <a:t>bolishicha</a:t>
            </a:r>
            <a:r>
              <a:rPr lang="en-US" sz="2500" b="1" dirty="0">
                <a:solidFill>
                  <a:schemeClr val="tx1"/>
                </a:solidFill>
              </a:rPr>
              <a:t>, </a:t>
            </a:r>
            <a:r>
              <a:rPr lang="en-US" sz="2500" b="1" dirty="0" err="1">
                <a:solidFill>
                  <a:schemeClr val="tx1"/>
                </a:solidFill>
              </a:rPr>
              <a:t>saltanatga</a:t>
            </a:r>
            <a:r>
              <a:rPr lang="en-US" sz="2500" b="1" dirty="0">
                <a:solidFill>
                  <a:schemeClr val="tx1"/>
                </a:solidFill>
              </a:rPr>
              <a:t> </a:t>
            </a:r>
            <a:r>
              <a:rPr lang="en-US" sz="2500" b="1" dirty="0" err="1">
                <a:solidFill>
                  <a:schemeClr val="tx1"/>
                </a:solidFill>
              </a:rPr>
              <a:t>vorislar</a:t>
            </a:r>
            <a:r>
              <a:rPr lang="en-US" sz="2500" b="1" dirty="0">
                <a:solidFill>
                  <a:schemeClr val="tx1"/>
                </a:solidFill>
              </a:rPr>
              <a:t> </a:t>
            </a:r>
            <a:r>
              <a:rPr lang="en-US" sz="2500" b="1" dirty="0" err="1">
                <a:solidFill>
                  <a:schemeClr val="tx1"/>
                </a:solidFill>
              </a:rPr>
              <a:t>davlatni</a:t>
            </a:r>
            <a:r>
              <a:rPr lang="en-US" sz="2500" b="1" dirty="0">
                <a:solidFill>
                  <a:schemeClr val="tx1"/>
                </a:solidFill>
              </a:rPr>
              <a:t> </a:t>
            </a:r>
            <a:r>
              <a:rPr lang="en-US" sz="2500" b="1" dirty="0" err="1">
                <a:solidFill>
                  <a:schemeClr val="tx1"/>
                </a:solidFill>
              </a:rPr>
              <a:t>boshqarishda</a:t>
            </a:r>
            <a:r>
              <a:rPr lang="en-US" sz="2500" b="1" dirty="0">
                <a:solidFill>
                  <a:schemeClr val="tx1"/>
                </a:solidFill>
              </a:rPr>
              <a:t> </a:t>
            </a:r>
            <a:r>
              <a:rPr lang="en-US" sz="2500" b="1" dirty="0" err="1">
                <a:solidFill>
                  <a:schemeClr val="tx1"/>
                </a:solidFill>
              </a:rPr>
              <a:t>muayyan</a:t>
            </a:r>
            <a:r>
              <a:rPr lang="en-US" sz="2500" b="1" dirty="0">
                <a:solidFill>
                  <a:schemeClr val="tx1"/>
                </a:solidFill>
              </a:rPr>
              <a:t> </a:t>
            </a:r>
            <a:r>
              <a:rPr lang="en-US" sz="2500" b="1" dirty="0" err="1">
                <a:solidFill>
                  <a:schemeClr val="tx1"/>
                </a:solidFill>
              </a:rPr>
              <a:t>tartib-qoidalar</a:t>
            </a:r>
            <a:r>
              <a:rPr lang="en-US" sz="2500" b="1" dirty="0">
                <a:solidFill>
                  <a:schemeClr val="tx1"/>
                </a:solidFill>
              </a:rPr>
              <a:t> </a:t>
            </a:r>
            <a:r>
              <a:rPr lang="en-US" sz="2500" b="1" dirty="0" err="1">
                <a:solidFill>
                  <a:schemeClr val="tx1"/>
                </a:solidFill>
              </a:rPr>
              <a:t>bayon</a:t>
            </a:r>
            <a:r>
              <a:rPr lang="en-US" sz="2500" b="1" dirty="0">
                <a:solidFill>
                  <a:schemeClr val="tx1"/>
                </a:solidFill>
              </a:rPr>
              <a:t> </a:t>
            </a:r>
            <a:r>
              <a:rPr lang="en-US" sz="2500" b="1" dirty="0" err="1">
                <a:solidFill>
                  <a:schemeClr val="tx1"/>
                </a:solidFill>
              </a:rPr>
              <a:t>qilingan</a:t>
            </a:r>
            <a:r>
              <a:rPr lang="en-US" sz="2500" b="1" dirty="0">
                <a:solidFill>
                  <a:schemeClr val="tx1"/>
                </a:solidFill>
              </a:rPr>
              <a:t> </a:t>
            </a:r>
            <a:r>
              <a:rPr lang="en-US" sz="2500" b="1" dirty="0" err="1" smtClean="0">
                <a:solidFill>
                  <a:schemeClr val="tx1"/>
                </a:solidFill>
              </a:rPr>
              <a:t>qo’llanmalar</a:t>
            </a:r>
            <a:r>
              <a:rPr lang="en-US" sz="2500" b="1" dirty="0" smtClean="0">
                <a:solidFill>
                  <a:schemeClr val="tx1"/>
                </a:solidFill>
              </a:rPr>
              <a:t> </a:t>
            </a:r>
            <a:r>
              <a:rPr lang="en-US" sz="2500" b="1" dirty="0" err="1">
                <a:solidFill>
                  <a:schemeClr val="tx1"/>
                </a:solidFill>
              </a:rPr>
              <a:t>asosida</a:t>
            </a:r>
            <a:r>
              <a:rPr lang="en-US" sz="2500" b="1" dirty="0">
                <a:solidFill>
                  <a:schemeClr val="tx1"/>
                </a:solidFill>
              </a:rPr>
              <a:t> </a:t>
            </a:r>
            <a:r>
              <a:rPr lang="en-US" sz="2500" b="1" dirty="0" err="1">
                <a:solidFill>
                  <a:schemeClr val="tx1"/>
                </a:solidFill>
              </a:rPr>
              <a:t>tayyorlangan</a:t>
            </a:r>
            <a:r>
              <a:rPr lang="en-US" sz="2500" b="1" dirty="0">
                <a:solidFill>
                  <a:schemeClr val="tx1"/>
                </a:solidFill>
              </a:rPr>
              <a:t>. </a:t>
            </a:r>
            <a:r>
              <a:rPr lang="en-US" sz="2500" b="1" dirty="0" err="1" smtClean="0">
                <a:solidFill>
                  <a:schemeClr val="tx1"/>
                </a:solidFill>
              </a:rPr>
              <a:t>SHulardan</a:t>
            </a:r>
            <a:r>
              <a:rPr lang="en-US" sz="2500" b="1" dirty="0" smtClean="0">
                <a:solidFill>
                  <a:schemeClr val="tx1"/>
                </a:solidFill>
              </a:rPr>
              <a:t> </a:t>
            </a:r>
            <a:r>
              <a:rPr lang="en-US" sz="2500" b="1" dirty="0" err="1">
                <a:solidFill>
                  <a:schemeClr val="tx1"/>
                </a:solidFill>
              </a:rPr>
              <a:t>shahzodalar</a:t>
            </a:r>
            <a:r>
              <a:rPr lang="en-US" sz="2500" b="1" dirty="0">
                <a:solidFill>
                  <a:schemeClr val="tx1"/>
                </a:solidFill>
              </a:rPr>
              <a:t> </a:t>
            </a:r>
            <a:r>
              <a:rPr lang="en-US" sz="2500" b="1" dirty="0" err="1">
                <a:solidFill>
                  <a:schemeClr val="tx1"/>
                </a:solidFill>
              </a:rPr>
              <a:t>va</a:t>
            </a:r>
            <a:r>
              <a:rPr lang="en-US" sz="2500" b="1" dirty="0">
                <a:solidFill>
                  <a:schemeClr val="tx1"/>
                </a:solidFill>
              </a:rPr>
              <a:t> </a:t>
            </a:r>
            <a:r>
              <a:rPr lang="en-US" sz="2500" b="1" dirty="0" err="1">
                <a:solidFill>
                  <a:schemeClr val="tx1"/>
                </a:solidFill>
              </a:rPr>
              <a:t>xonzodalar</a:t>
            </a:r>
            <a:r>
              <a:rPr lang="en-US" sz="2500" b="1" dirty="0">
                <a:solidFill>
                  <a:schemeClr val="tx1"/>
                </a:solidFill>
              </a:rPr>
              <a:t> </a:t>
            </a:r>
            <a:r>
              <a:rPr lang="en-US" sz="2500" b="1" dirty="0" err="1">
                <a:solidFill>
                  <a:schemeClr val="tx1"/>
                </a:solidFill>
              </a:rPr>
              <a:t>bilishi</a:t>
            </a:r>
            <a:r>
              <a:rPr lang="en-US" sz="2500" b="1" dirty="0">
                <a:solidFill>
                  <a:schemeClr val="tx1"/>
                </a:solidFill>
              </a:rPr>
              <a:t> </a:t>
            </a:r>
            <a:r>
              <a:rPr lang="en-US" sz="2500" b="1" dirty="0" err="1">
                <a:solidFill>
                  <a:schemeClr val="tx1"/>
                </a:solidFill>
              </a:rPr>
              <a:t>zarur</a:t>
            </a:r>
            <a:r>
              <a:rPr lang="en-US" sz="2500" b="1" dirty="0">
                <a:solidFill>
                  <a:schemeClr val="tx1"/>
                </a:solidFill>
              </a:rPr>
              <a:t> </a:t>
            </a:r>
            <a:r>
              <a:rPr lang="en-US" sz="2500" b="1" dirty="0" err="1">
                <a:solidFill>
                  <a:schemeClr val="tx1"/>
                </a:solidFill>
              </a:rPr>
              <a:t>bo’lgan</a:t>
            </a:r>
            <a:r>
              <a:rPr lang="en-US" sz="2500" b="1" dirty="0">
                <a:solidFill>
                  <a:schemeClr val="tx1"/>
                </a:solidFill>
              </a:rPr>
              <a:t> «</a:t>
            </a:r>
            <a:r>
              <a:rPr lang="en-US" sz="2500" b="1" dirty="0" err="1">
                <a:solidFill>
                  <a:schemeClr val="tx1"/>
                </a:solidFill>
              </a:rPr>
              <a:t>Suluk</a:t>
            </a:r>
            <a:r>
              <a:rPr lang="en-US" sz="2500" b="1" dirty="0">
                <a:solidFill>
                  <a:schemeClr val="tx1"/>
                </a:solidFill>
              </a:rPr>
              <a:t> </a:t>
            </a:r>
            <a:r>
              <a:rPr lang="en-US" sz="2500" b="1" dirty="0" err="1">
                <a:solidFill>
                  <a:schemeClr val="tx1"/>
                </a:solidFill>
              </a:rPr>
              <a:t>ul-muluk</a:t>
            </a:r>
            <a:r>
              <a:rPr lang="en-US" sz="2500" b="1" dirty="0">
                <a:solidFill>
                  <a:schemeClr val="tx1"/>
                </a:solidFill>
              </a:rPr>
              <a:t>» (</a:t>
            </a:r>
            <a:r>
              <a:rPr lang="en-US" sz="2500" b="1" dirty="0" err="1">
                <a:solidFill>
                  <a:schemeClr val="tx1"/>
                </a:solidFill>
              </a:rPr>
              <a:t>Podshohlarga</a:t>
            </a:r>
            <a:r>
              <a:rPr lang="en-US" sz="2500" b="1" dirty="0">
                <a:solidFill>
                  <a:schemeClr val="tx1"/>
                </a:solidFill>
              </a:rPr>
              <a:t> </a:t>
            </a:r>
            <a:r>
              <a:rPr lang="en-US" sz="2500" b="1" dirty="0" err="1">
                <a:solidFill>
                  <a:schemeClr val="tx1"/>
                </a:solidFill>
              </a:rPr>
              <a:t>qo’llanma</a:t>
            </a:r>
            <a:r>
              <a:rPr lang="en-US" sz="2500" b="1" dirty="0">
                <a:solidFill>
                  <a:schemeClr val="tx1"/>
                </a:solidFill>
              </a:rPr>
              <a:t>) </a:t>
            </a:r>
            <a:r>
              <a:rPr lang="en-US" sz="2500" b="1" dirty="0" err="1">
                <a:solidFill>
                  <a:schemeClr val="tx1"/>
                </a:solidFill>
              </a:rPr>
              <a:t>kitobidir</a:t>
            </a:r>
            <a:r>
              <a:rPr lang="en-US" sz="2500" b="1" dirty="0">
                <a:solidFill>
                  <a:schemeClr val="tx1"/>
                </a:solidFill>
              </a:rPr>
              <a:t>.</a:t>
            </a:r>
            <a:endParaRPr lang="ru-RU" sz="2500" b="1" dirty="0">
              <a:solidFill>
                <a:schemeClr val="tx1"/>
              </a:solidFill>
            </a:endParaRPr>
          </a:p>
        </p:txBody>
      </p:sp>
      <p:pic>
        <p:nvPicPr>
          <p:cNvPr id="1026" name="Picture 2" descr="Muslim Conduct of State: Based Upon the Suluk-ul-muluk of Fadl-Ullah Bin  ... - Faz̤l Allāh ibn Rūzbahān - Google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850" y="467992"/>
            <a:ext cx="2341966" cy="3641027"/>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6795054" y="2838663"/>
            <a:ext cx="3110946" cy="3753206"/>
          </a:xfrm>
          <a:prstGeom prst="rect">
            <a:avLst/>
          </a:prstGeom>
        </p:spPr>
      </p:pic>
    </p:spTree>
    <p:extLst>
      <p:ext uri="{BB962C8B-B14F-4D97-AF65-F5344CB8AC3E}">
        <p14:creationId xmlns:p14="http://schemas.microsoft.com/office/powerpoint/2010/main" val="3267552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54745" y="112542"/>
            <a:ext cx="9551963" cy="3221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chemeClr val="tx1"/>
                </a:solidFill>
              </a:rPr>
              <a:t>   </a:t>
            </a:r>
            <a:r>
              <a:rPr lang="en-US" sz="2800" b="1" dirty="0" err="1" smtClean="0">
                <a:solidFill>
                  <a:schemeClr val="tx1"/>
                </a:solidFill>
              </a:rPr>
              <a:t>Ulug’bek</a:t>
            </a:r>
            <a:r>
              <a:rPr lang="en-US" sz="2800" b="1" dirty="0" smtClean="0">
                <a:solidFill>
                  <a:schemeClr val="tx1"/>
                </a:solidFill>
              </a:rPr>
              <a:t> </a:t>
            </a:r>
            <a:r>
              <a:rPr lang="en-US" sz="2800" b="1" dirty="0">
                <a:solidFill>
                  <a:schemeClr val="tx1"/>
                </a:solidFill>
              </a:rPr>
              <a:t>ham </a:t>
            </a:r>
            <a:r>
              <a:rPr lang="en-US" sz="2800" b="1" dirty="0" err="1" smtClean="0">
                <a:solidFill>
                  <a:schemeClr val="tx1"/>
                </a:solidFill>
              </a:rPr>
              <a:t>an’anaga</a:t>
            </a:r>
            <a:r>
              <a:rPr lang="en-US" sz="2800" b="1" dirty="0" smtClean="0">
                <a:solidFill>
                  <a:schemeClr val="tx1"/>
                </a:solidFill>
              </a:rPr>
              <a:t> </a:t>
            </a:r>
            <a:r>
              <a:rPr lang="en-US" sz="2800" b="1" dirty="0" err="1">
                <a:solidFill>
                  <a:schemeClr val="tx1"/>
                </a:solidFill>
              </a:rPr>
              <a:t>ko’ra</a:t>
            </a:r>
            <a:r>
              <a:rPr lang="en-US" sz="2800" b="1" dirty="0">
                <a:solidFill>
                  <a:schemeClr val="tx1"/>
                </a:solidFill>
              </a:rPr>
              <a:t>, </a:t>
            </a:r>
            <a:r>
              <a:rPr lang="en-US" sz="2800" b="1" dirty="0" err="1">
                <a:solidFill>
                  <a:schemeClr val="tx1"/>
                </a:solidFill>
              </a:rPr>
              <a:t>mazkur</a:t>
            </a:r>
            <a:r>
              <a:rPr lang="en-US" sz="2800" b="1" dirty="0">
                <a:solidFill>
                  <a:schemeClr val="tx1"/>
                </a:solidFill>
              </a:rPr>
              <a:t> </a:t>
            </a:r>
            <a:r>
              <a:rPr lang="en-US" sz="2800" b="1" dirty="0" err="1">
                <a:solidFill>
                  <a:schemeClr val="tx1"/>
                </a:solidFill>
              </a:rPr>
              <a:t>kitobni</a:t>
            </a:r>
            <a:r>
              <a:rPr lang="en-US" sz="2800" b="1" dirty="0">
                <a:solidFill>
                  <a:schemeClr val="tx1"/>
                </a:solidFill>
              </a:rPr>
              <a:t> </a:t>
            </a:r>
            <a:r>
              <a:rPr lang="en-US" sz="2800" b="1" dirty="0" err="1">
                <a:solidFill>
                  <a:schemeClr val="tx1"/>
                </a:solidFill>
              </a:rPr>
              <a:t>mukammal</a:t>
            </a:r>
            <a:r>
              <a:rPr lang="en-US" sz="2800" b="1" dirty="0">
                <a:solidFill>
                  <a:schemeClr val="tx1"/>
                </a:solidFill>
              </a:rPr>
              <a:t> </a:t>
            </a:r>
            <a:r>
              <a:rPr lang="en-US" sz="2800" b="1" dirty="0" err="1">
                <a:solidFill>
                  <a:schemeClr val="tx1"/>
                </a:solidFill>
              </a:rPr>
              <a:t>o’rganar</a:t>
            </a:r>
            <a:r>
              <a:rPr lang="en-US" sz="2800" b="1" dirty="0">
                <a:solidFill>
                  <a:schemeClr val="tx1"/>
                </a:solidFill>
              </a:rPr>
              <a:t> </a:t>
            </a:r>
            <a:r>
              <a:rPr lang="en-US" sz="2800" b="1" dirty="0" err="1">
                <a:solidFill>
                  <a:schemeClr val="tx1"/>
                </a:solidFill>
              </a:rPr>
              <a:t>va</a:t>
            </a:r>
            <a:r>
              <a:rPr lang="en-US" sz="2800" b="1" dirty="0">
                <a:solidFill>
                  <a:schemeClr val="tx1"/>
                </a:solidFill>
              </a:rPr>
              <a:t> </a:t>
            </a:r>
            <a:r>
              <a:rPr lang="en-US" sz="2800" b="1" dirty="0" err="1">
                <a:solidFill>
                  <a:schemeClr val="tx1"/>
                </a:solidFill>
              </a:rPr>
              <a:t>unda</a:t>
            </a:r>
            <a:r>
              <a:rPr lang="en-US" sz="2800" b="1" dirty="0">
                <a:solidFill>
                  <a:schemeClr val="tx1"/>
                </a:solidFill>
              </a:rPr>
              <a:t> </a:t>
            </a:r>
            <a:r>
              <a:rPr lang="en-US" sz="2800" b="1" dirty="0" err="1">
                <a:solidFill>
                  <a:schemeClr val="tx1"/>
                </a:solidFill>
              </a:rPr>
              <a:t>ko’rsatilgan</a:t>
            </a:r>
            <a:r>
              <a:rPr lang="en-US" sz="2800" b="1" dirty="0">
                <a:solidFill>
                  <a:schemeClr val="tx1"/>
                </a:solidFill>
              </a:rPr>
              <a:t> </a:t>
            </a:r>
            <a:r>
              <a:rPr lang="en-US" sz="2800" b="1" dirty="0" err="1">
                <a:solidFill>
                  <a:schemeClr val="tx1"/>
                </a:solidFill>
              </a:rPr>
              <a:t>davlatni</a:t>
            </a:r>
            <a:r>
              <a:rPr lang="en-US" sz="2800" b="1" dirty="0">
                <a:solidFill>
                  <a:schemeClr val="tx1"/>
                </a:solidFill>
              </a:rPr>
              <a:t> </a:t>
            </a:r>
            <a:r>
              <a:rPr lang="en-US" sz="2800" b="1" dirty="0" err="1">
                <a:solidFill>
                  <a:schemeClr val="tx1"/>
                </a:solidFill>
              </a:rPr>
              <a:t>idora</a:t>
            </a:r>
            <a:r>
              <a:rPr lang="en-US" sz="2800" b="1" dirty="0">
                <a:solidFill>
                  <a:schemeClr val="tx1"/>
                </a:solidFill>
              </a:rPr>
              <a:t> </a:t>
            </a:r>
            <a:r>
              <a:rPr lang="en-US" sz="2800" b="1" dirty="0" err="1">
                <a:solidFill>
                  <a:schemeClr val="tx1"/>
                </a:solidFill>
              </a:rPr>
              <a:t>qilish</a:t>
            </a:r>
            <a:r>
              <a:rPr lang="en-US" sz="2800" b="1" dirty="0">
                <a:solidFill>
                  <a:schemeClr val="tx1"/>
                </a:solidFill>
              </a:rPr>
              <a:t> </a:t>
            </a:r>
            <a:r>
              <a:rPr lang="en-US" sz="2800" b="1" dirty="0" err="1">
                <a:solidFill>
                  <a:schemeClr val="tx1"/>
                </a:solidFill>
              </a:rPr>
              <a:t>sanoati</a:t>
            </a:r>
            <a:r>
              <a:rPr lang="en-US" sz="2800" b="1" dirty="0">
                <a:solidFill>
                  <a:schemeClr val="tx1"/>
                </a:solidFill>
              </a:rPr>
              <a:t> — </a:t>
            </a:r>
            <a:r>
              <a:rPr lang="en-US" sz="2800" b="1" dirty="0" err="1">
                <a:solidFill>
                  <a:schemeClr val="tx1"/>
                </a:solidFill>
              </a:rPr>
              <a:t>turli</a:t>
            </a:r>
            <a:r>
              <a:rPr lang="en-US" sz="2800" b="1" dirty="0">
                <a:solidFill>
                  <a:schemeClr val="tx1"/>
                </a:solidFill>
              </a:rPr>
              <a:t> </a:t>
            </a:r>
            <a:r>
              <a:rPr lang="en-US" sz="2800" b="1" dirty="0" err="1">
                <a:solidFill>
                  <a:schemeClr val="tx1"/>
                </a:solidFill>
              </a:rPr>
              <a:t>lavozim</a:t>
            </a:r>
            <a:r>
              <a:rPr lang="en-US" sz="2800" b="1" dirty="0">
                <a:solidFill>
                  <a:schemeClr val="tx1"/>
                </a:solidFill>
              </a:rPr>
              <a:t> </a:t>
            </a:r>
            <a:r>
              <a:rPr lang="en-US" sz="2800" b="1" dirty="0" err="1">
                <a:solidFill>
                  <a:schemeClr val="tx1"/>
                </a:solidFill>
              </a:rPr>
              <a:t>egalarini</a:t>
            </a:r>
            <a:r>
              <a:rPr lang="en-US" sz="2800" b="1" dirty="0">
                <a:solidFill>
                  <a:schemeClr val="tx1"/>
                </a:solidFill>
              </a:rPr>
              <a:t> </a:t>
            </a:r>
            <a:r>
              <a:rPr lang="en-US" sz="2800" b="1" dirty="0" err="1">
                <a:solidFill>
                  <a:schemeClr val="tx1"/>
                </a:solidFill>
              </a:rPr>
              <a:t>tayinlash</a:t>
            </a:r>
            <a:r>
              <a:rPr lang="en-US" sz="2800" b="1" dirty="0">
                <a:solidFill>
                  <a:schemeClr val="tx1"/>
                </a:solidFill>
              </a:rPr>
              <a:t>, </a:t>
            </a:r>
            <a:r>
              <a:rPr lang="en-US" sz="2800" b="1" dirty="0" err="1">
                <a:solidFill>
                  <a:schemeClr val="tx1"/>
                </a:solidFill>
              </a:rPr>
              <a:t>soliq</a:t>
            </a:r>
            <a:r>
              <a:rPr lang="en-US" sz="2800" b="1" dirty="0">
                <a:solidFill>
                  <a:schemeClr val="tx1"/>
                </a:solidFill>
              </a:rPr>
              <a:t> </a:t>
            </a:r>
            <a:r>
              <a:rPr lang="en-US" sz="2800" b="1" dirty="0" err="1">
                <a:solidFill>
                  <a:schemeClr val="tx1"/>
                </a:solidFill>
              </a:rPr>
              <a:t>to’plash</a:t>
            </a:r>
            <a:r>
              <a:rPr lang="en-US" sz="2800" b="1" dirty="0">
                <a:solidFill>
                  <a:schemeClr val="tx1"/>
                </a:solidFill>
              </a:rPr>
              <a:t>, </a:t>
            </a:r>
            <a:r>
              <a:rPr lang="en-US" sz="2800" b="1" dirty="0" err="1">
                <a:solidFill>
                  <a:schemeClr val="tx1"/>
                </a:solidFill>
              </a:rPr>
              <a:t>ruhoniylar</a:t>
            </a:r>
            <a:r>
              <a:rPr lang="en-US" sz="2800" b="1" dirty="0">
                <a:solidFill>
                  <a:schemeClr val="tx1"/>
                </a:solidFill>
              </a:rPr>
              <a:t>, </a:t>
            </a:r>
            <a:r>
              <a:rPr lang="en-US" sz="2800" b="1" dirty="0" err="1">
                <a:solidFill>
                  <a:schemeClr val="tx1"/>
                </a:solidFill>
              </a:rPr>
              <a:t>mansabdorlar</a:t>
            </a:r>
            <a:r>
              <a:rPr lang="en-US" sz="2800" b="1" dirty="0">
                <a:solidFill>
                  <a:schemeClr val="tx1"/>
                </a:solidFill>
              </a:rPr>
              <a:t> </a:t>
            </a:r>
            <a:r>
              <a:rPr lang="en-US" sz="2800" b="1" dirty="0" err="1">
                <a:solidFill>
                  <a:schemeClr val="tx1"/>
                </a:solidFill>
              </a:rPr>
              <a:t>hamda</a:t>
            </a:r>
            <a:r>
              <a:rPr lang="en-US" sz="2800" b="1" dirty="0">
                <a:solidFill>
                  <a:schemeClr val="tx1"/>
                </a:solidFill>
              </a:rPr>
              <a:t> </a:t>
            </a:r>
            <a:r>
              <a:rPr lang="en-US" sz="2800" b="1" dirty="0" err="1">
                <a:solidFill>
                  <a:schemeClr val="tx1"/>
                </a:solidFill>
              </a:rPr>
              <a:t>boshqa</a:t>
            </a:r>
            <a:r>
              <a:rPr lang="en-US" sz="2800" b="1" dirty="0">
                <a:solidFill>
                  <a:schemeClr val="tx1"/>
                </a:solidFill>
              </a:rPr>
              <a:t> </a:t>
            </a:r>
            <a:r>
              <a:rPr lang="en-US" sz="2800" b="1" dirty="0" err="1">
                <a:solidFill>
                  <a:schemeClr val="tx1"/>
                </a:solidFill>
              </a:rPr>
              <a:t>yurtlardan</a:t>
            </a:r>
            <a:r>
              <a:rPr lang="en-US" sz="2800" b="1" dirty="0">
                <a:solidFill>
                  <a:schemeClr val="tx1"/>
                </a:solidFill>
              </a:rPr>
              <a:t> </a:t>
            </a:r>
            <a:r>
              <a:rPr lang="en-US" sz="2800" b="1" dirty="0" err="1">
                <a:solidFill>
                  <a:schemeClr val="tx1"/>
                </a:solidFill>
              </a:rPr>
              <a:t>kelgan</a:t>
            </a:r>
            <a:r>
              <a:rPr lang="en-US" sz="2800" b="1" dirty="0">
                <a:solidFill>
                  <a:schemeClr val="tx1"/>
                </a:solidFill>
              </a:rPr>
              <a:t> </a:t>
            </a:r>
            <a:r>
              <a:rPr lang="en-US" sz="2800" b="1" dirty="0" err="1">
                <a:solidFill>
                  <a:schemeClr val="tx1"/>
                </a:solidFill>
              </a:rPr>
              <a:t>elchilarni</a:t>
            </a:r>
            <a:r>
              <a:rPr lang="en-US" sz="2800" b="1" dirty="0">
                <a:solidFill>
                  <a:schemeClr val="tx1"/>
                </a:solidFill>
              </a:rPr>
              <a:t> </a:t>
            </a:r>
            <a:r>
              <a:rPr lang="en-US" sz="2800" b="1" dirty="0" err="1">
                <a:solidFill>
                  <a:schemeClr val="tx1"/>
                </a:solidFill>
              </a:rPr>
              <a:t>qabul</a:t>
            </a:r>
            <a:r>
              <a:rPr lang="en-US" sz="2800" b="1" dirty="0">
                <a:solidFill>
                  <a:schemeClr val="tx1"/>
                </a:solidFill>
              </a:rPr>
              <a:t> </a:t>
            </a:r>
            <a:r>
              <a:rPr lang="en-US" sz="2800" b="1" dirty="0" err="1">
                <a:solidFill>
                  <a:schemeClr val="tx1"/>
                </a:solidFill>
              </a:rPr>
              <a:t>qilish</a:t>
            </a:r>
            <a:r>
              <a:rPr lang="en-US" sz="2800" b="1" dirty="0">
                <a:solidFill>
                  <a:schemeClr val="tx1"/>
                </a:solidFill>
              </a:rPr>
              <a:t>, </a:t>
            </a:r>
            <a:r>
              <a:rPr lang="en-US" sz="2800" b="1" dirty="0" err="1">
                <a:solidFill>
                  <a:schemeClr val="tx1"/>
                </a:solidFill>
              </a:rPr>
              <a:t>xayru</a:t>
            </a:r>
            <a:r>
              <a:rPr lang="en-US" sz="2800" b="1" dirty="0">
                <a:solidFill>
                  <a:schemeClr val="tx1"/>
                </a:solidFill>
              </a:rPr>
              <a:t> </a:t>
            </a:r>
            <a:r>
              <a:rPr lang="en-US" sz="2800" b="1" dirty="0" err="1">
                <a:solidFill>
                  <a:schemeClr val="tx1"/>
                </a:solidFill>
              </a:rPr>
              <a:t>sadaqa</a:t>
            </a:r>
            <a:r>
              <a:rPr lang="en-US" sz="2800" b="1" dirty="0">
                <a:solidFill>
                  <a:schemeClr val="tx1"/>
                </a:solidFill>
              </a:rPr>
              <a:t> </a:t>
            </a:r>
            <a:r>
              <a:rPr lang="en-US" sz="2800" b="1" dirty="0" err="1">
                <a:solidFill>
                  <a:schemeClr val="tx1"/>
                </a:solidFill>
              </a:rPr>
              <a:t>berish</a:t>
            </a:r>
            <a:r>
              <a:rPr lang="en-US" sz="2800" b="1" dirty="0">
                <a:solidFill>
                  <a:schemeClr val="tx1"/>
                </a:solidFill>
              </a:rPr>
              <a:t> </a:t>
            </a:r>
            <a:r>
              <a:rPr lang="en-US" sz="2800" b="1" dirty="0" err="1">
                <a:solidFill>
                  <a:schemeClr val="tx1"/>
                </a:solidFill>
              </a:rPr>
              <a:t>kabi</a:t>
            </a:r>
            <a:r>
              <a:rPr lang="en-US" sz="2800" b="1" dirty="0">
                <a:solidFill>
                  <a:schemeClr val="tx1"/>
                </a:solidFill>
              </a:rPr>
              <a:t> </a:t>
            </a:r>
            <a:r>
              <a:rPr lang="en-US" sz="2800" b="1" dirty="0" err="1">
                <a:solidFill>
                  <a:schemeClr val="tx1"/>
                </a:solidFill>
              </a:rPr>
              <a:t>tartib-qoidalar</a:t>
            </a:r>
            <a:r>
              <a:rPr lang="en-US" sz="2800" b="1" dirty="0">
                <a:solidFill>
                  <a:schemeClr val="tx1"/>
                </a:solidFill>
              </a:rPr>
              <a:t> </a:t>
            </a:r>
            <a:r>
              <a:rPr lang="en-US" sz="2800" b="1" dirty="0" err="1">
                <a:solidFill>
                  <a:schemeClr val="tx1"/>
                </a:solidFill>
              </a:rPr>
              <a:t>bo’yicha</a:t>
            </a:r>
            <a:r>
              <a:rPr lang="en-US" sz="2800" b="1" dirty="0">
                <a:solidFill>
                  <a:schemeClr val="tx1"/>
                </a:solidFill>
              </a:rPr>
              <a:t> </a:t>
            </a:r>
            <a:r>
              <a:rPr lang="en-US" sz="2800" b="1" dirty="0" err="1">
                <a:solidFill>
                  <a:schemeClr val="tx1"/>
                </a:solidFill>
              </a:rPr>
              <a:t>ko’nikmalarni</a:t>
            </a:r>
            <a:r>
              <a:rPr lang="en-US" sz="2800" b="1" dirty="0">
                <a:solidFill>
                  <a:schemeClr val="tx1"/>
                </a:solidFill>
              </a:rPr>
              <a:t> </a:t>
            </a:r>
            <a:r>
              <a:rPr lang="en-US" sz="2800" b="1" dirty="0" err="1" smtClean="0">
                <a:solidFill>
                  <a:schemeClr val="tx1"/>
                </a:solidFill>
              </a:rPr>
              <a:t>egallaydi.Ulug’bek</a:t>
            </a:r>
            <a:r>
              <a:rPr lang="en-US" sz="2800" b="1" dirty="0" smtClean="0">
                <a:solidFill>
                  <a:schemeClr val="tx1"/>
                </a:solidFill>
              </a:rPr>
              <a:t> </a:t>
            </a:r>
            <a:r>
              <a:rPr lang="en-US" sz="2800" b="1" dirty="0" err="1">
                <a:solidFill>
                  <a:schemeClr val="tx1"/>
                </a:solidFill>
              </a:rPr>
              <a:t>yoshligidan</a:t>
            </a:r>
            <a:r>
              <a:rPr lang="en-US" sz="2800" b="1" dirty="0">
                <a:solidFill>
                  <a:schemeClr val="tx1"/>
                </a:solidFill>
              </a:rPr>
              <a:t> </a:t>
            </a:r>
            <a:r>
              <a:rPr lang="en-US" sz="2800" b="1" dirty="0" err="1">
                <a:solidFill>
                  <a:schemeClr val="tx1"/>
                </a:solidFill>
              </a:rPr>
              <a:t>ko’p</a:t>
            </a:r>
            <a:r>
              <a:rPr lang="en-US" sz="2800" b="1" dirty="0">
                <a:solidFill>
                  <a:schemeClr val="tx1"/>
                </a:solidFill>
              </a:rPr>
              <a:t> </a:t>
            </a:r>
            <a:r>
              <a:rPr lang="en-US" sz="2800" b="1" dirty="0" err="1">
                <a:solidFill>
                  <a:schemeClr val="tx1"/>
                </a:solidFill>
              </a:rPr>
              <a:t>kitob</a:t>
            </a:r>
            <a:r>
              <a:rPr lang="en-US" sz="2800" b="1" dirty="0">
                <a:solidFill>
                  <a:schemeClr val="tx1"/>
                </a:solidFill>
              </a:rPr>
              <a:t> </a:t>
            </a:r>
            <a:r>
              <a:rPr lang="en-US" sz="2800" b="1" dirty="0" err="1" smtClean="0">
                <a:solidFill>
                  <a:schemeClr val="tx1"/>
                </a:solidFill>
              </a:rPr>
              <a:t>mutoalaa</a:t>
            </a:r>
            <a:r>
              <a:rPr lang="en-US" sz="2800" b="1" dirty="0" smtClean="0">
                <a:solidFill>
                  <a:schemeClr val="tx1"/>
                </a:solidFill>
              </a:rPr>
              <a:t> </a:t>
            </a:r>
            <a:r>
              <a:rPr lang="en-US" sz="2800" b="1" dirty="0" err="1">
                <a:solidFill>
                  <a:schemeClr val="tx1"/>
                </a:solidFill>
              </a:rPr>
              <a:t>qilgan</a:t>
            </a:r>
            <a:r>
              <a:rPr lang="en-US" sz="2800" b="1" dirty="0">
                <a:solidFill>
                  <a:schemeClr val="tx1"/>
                </a:solidFill>
              </a:rPr>
              <a:t>. </a:t>
            </a:r>
            <a:endParaRPr lang="ru-RU" sz="2800" b="1" dirty="0">
              <a:solidFill>
                <a:schemeClr val="tx1"/>
              </a:solidFill>
            </a:endParaRPr>
          </a:p>
        </p:txBody>
      </p:sp>
      <p:sp>
        <p:nvSpPr>
          <p:cNvPr id="5" name="Вертикальный свиток 4"/>
          <p:cNvSpPr/>
          <p:nvPr/>
        </p:nvSpPr>
        <p:spPr>
          <a:xfrm>
            <a:off x="91440" y="3446586"/>
            <a:ext cx="3263704" cy="3151162"/>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U, </a:t>
            </a:r>
            <a:r>
              <a:rPr lang="en-US" sz="2400" b="1" dirty="0" err="1">
                <a:solidFill>
                  <a:schemeClr val="tx1"/>
                </a:solidFill>
              </a:rPr>
              <a:t>ayniqsa</a:t>
            </a:r>
            <a:r>
              <a:rPr lang="en-US" sz="2400" b="1" dirty="0">
                <a:solidFill>
                  <a:schemeClr val="tx1"/>
                </a:solidFill>
              </a:rPr>
              <a:t>, </a:t>
            </a:r>
            <a:r>
              <a:rPr lang="en-US" sz="2400" b="1" dirty="0" err="1">
                <a:solidFill>
                  <a:schemeClr val="tx1"/>
                </a:solidFill>
              </a:rPr>
              <a:t>matematika</a:t>
            </a:r>
            <a:r>
              <a:rPr lang="en-US" sz="2400" b="1" dirty="0">
                <a:solidFill>
                  <a:schemeClr val="tx1"/>
                </a:solidFill>
              </a:rPr>
              <a:t>, </a:t>
            </a:r>
            <a:r>
              <a:rPr lang="en-US" sz="2400" b="1" dirty="0" err="1">
                <a:solidFill>
                  <a:schemeClr val="tx1"/>
                </a:solidFill>
              </a:rPr>
              <a:t>astronomiya</a:t>
            </a:r>
            <a:r>
              <a:rPr lang="en-US" sz="2400" b="1" dirty="0">
                <a:solidFill>
                  <a:schemeClr val="tx1"/>
                </a:solidFill>
              </a:rPr>
              <a:t> </a:t>
            </a:r>
            <a:r>
              <a:rPr lang="en-US" sz="2400" b="1" dirty="0" err="1">
                <a:solidFill>
                  <a:schemeClr val="tx1"/>
                </a:solidFill>
              </a:rPr>
              <a:t>i</a:t>
            </a:r>
            <a:r>
              <a:rPr lang="uz-Cyrl-UZ" sz="2400" b="1" dirty="0">
                <a:solidFill>
                  <a:schemeClr val="tx1"/>
                </a:solidFill>
              </a:rPr>
              <a:t>z</a:t>
            </a:r>
            <a:r>
              <a:rPr lang="en-US" sz="2400" b="1" dirty="0" err="1">
                <a:solidFill>
                  <a:schemeClr val="tx1"/>
                </a:solidFill>
              </a:rPr>
              <a:t>nlariga</a:t>
            </a:r>
            <a:r>
              <a:rPr lang="en-US" sz="2400" b="1" dirty="0">
                <a:solidFill>
                  <a:schemeClr val="tx1"/>
                </a:solidFill>
              </a:rPr>
              <a:t> </a:t>
            </a:r>
            <a:r>
              <a:rPr lang="en-US" sz="2400" b="1" dirty="0" err="1">
                <a:solidFill>
                  <a:schemeClr val="tx1"/>
                </a:solidFill>
              </a:rPr>
              <a:t>qiziqdi</a:t>
            </a:r>
            <a:r>
              <a:rPr lang="en-US" sz="2400" b="1" dirty="0">
                <a:solidFill>
                  <a:schemeClr val="tx1"/>
                </a:solidFill>
              </a:rPr>
              <a:t>.</a:t>
            </a:r>
            <a:endParaRPr lang="ru-RU" sz="2400" b="1" dirty="0">
              <a:solidFill>
                <a:schemeClr val="tx1"/>
              </a:solidFill>
            </a:endParaRPr>
          </a:p>
        </p:txBody>
      </p:sp>
      <p:sp>
        <p:nvSpPr>
          <p:cNvPr id="6" name="Стрелка вправо 5"/>
          <p:cNvSpPr/>
          <p:nvPr/>
        </p:nvSpPr>
        <p:spPr>
          <a:xfrm>
            <a:off x="3355144" y="4026877"/>
            <a:ext cx="450166" cy="2229728"/>
          </a:xfrm>
          <a:prstGeom prst="rightArrow">
            <a:avLst>
              <a:gd name="adj1" fmla="val 50000"/>
              <a:gd name="adj2" fmla="val 441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Горизонтальный свиток 6"/>
          <p:cNvSpPr/>
          <p:nvPr/>
        </p:nvSpPr>
        <p:spPr>
          <a:xfrm>
            <a:off x="3910819" y="3446586"/>
            <a:ext cx="5795890" cy="32777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a:solidFill>
                  <a:srgbClr val="92D050"/>
                </a:solidFill>
              </a:rPr>
              <a:t>U </a:t>
            </a:r>
            <a:r>
              <a:rPr lang="en-US" sz="2200" b="1" dirty="0" err="1">
                <a:solidFill>
                  <a:srgbClr val="92D050"/>
                </a:solidFill>
              </a:rPr>
              <a:t>bobosining</a:t>
            </a:r>
            <a:r>
              <a:rPr lang="en-US" sz="2200" b="1" dirty="0">
                <a:solidFill>
                  <a:srgbClr val="92D050"/>
                </a:solidFill>
              </a:rPr>
              <a:t> </a:t>
            </a:r>
            <a:r>
              <a:rPr lang="en-US" sz="2200" b="1" dirty="0" err="1">
                <a:solidFill>
                  <a:srgbClr val="92D050"/>
                </a:solidFill>
              </a:rPr>
              <a:t>xos</a:t>
            </a:r>
            <a:r>
              <a:rPr lang="en-US" sz="2200" b="1" dirty="0">
                <a:solidFill>
                  <a:srgbClr val="92D050"/>
                </a:solidFill>
              </a:rPr>
              <a:t> </a:t>
            </a:r>
            <a:r>
              <a:rPr lang="en-US" sz="2200" b="1" dirty="0" err="1">
                <a:solidFill>
                  <a:srgbClr val="92D050"/>
                </a:solidFill>
              </a:rPr>
              <a:t>munajjimi</a:t>
            </a:r>
            <a:r>
              <a:rPr lang="en-US" sz="2200" b="1" dirty="0">
                <a:solidFill>
                  <a:srgbClr val="92D050"/>
                </a:solidFill>
              </a:rPr>
              <a:t> </a:t>
            </a:r>
            <a:r>
              <a:rPr lang="en-US" sz="2200" b="1" dirty="0" err="1">
                <a:solidFill>
                  <a:srgbClr val="92D050"/>
                </a:solidFill>
              </a:rPr>
              <a:t>mavlono</a:t>
            </a:r>
            <a:r>
              <a:rPr lang="en-US" sz="2200" b="1" dirty="0">
                <a:solidFill>
                  <a:srgbClr val="92D050"/>
                </a:solidFill>
              </a:rPr>
              <a:t> </a:t>
            </a:r>
            <a:r>
              <a:rPr lang="en-US" sz="2200" b="1" dirty="0" err="1">
                <a:solidFill>
                  <a:srgbClr val="92D050"/>
                </a:solidFill>
              </a:rPr>
              <a:t>Badriddin</a:t>
            </a:r>
            <a:r>
              <a:rPr lang="en-US" sz="2200" b="1" dirty="0">
                <a:solidFill>
                  <a:srgbClr val="92D050"/>
                </a:solidFill>
              </a:rPr>
              <a:t> </a:t>
            </a:r>
            <a:r>
              <a:rPr lang="en-US" sz="2200" b="1" dirty="0" err="1">
                <a:solidFill>
                  <a:srgbClr val="92D050"/>
                </a:solidFill>
              </a:rPr>
              <a:t>bilan</a:t>
            </a:r>
            <a:r>
              <a:rPr lang="en-US" sz="2200" b="1" dirty="0">
                <a:solidFill>
                  <a:srgbClr val="92D050"/>
                </a:solidFill>
              </a:rPr>
              <a:t> </a:t>
            </a:r>
            <a:r>
              <a:rPr lang="en-US" sz="2200" b="1" dirty="0" err="1">
                <a:solidFill>
                  <a:srgbClr val="92D050"/>
                </a:solidFill>
              </a:rPr>
              <a:t>ko’p</a:t>
            </a:r>
            <a:r>
              <a:rPr lang="en-US" sz="2200" b="1" dirty="0">
                <a:solidFill>
                  <a:srgbClr val="92D050"/>
                </a:solidFill>
              </a:rPr>
              <a:t> </a:t>
            </a:r>
            <a:r>
              <a:rPr lang="en-US" sz="2200" b="1" dirty="0" err="1">
                <a:solidFill>
                  <a:srgbClr val="92D050"/>
                </a:solidFill>
              </a:rPr>
              <a:t>vaqtini</a:t>
            </a:r>
            <a:r>
              <a:rPr lang="en-US" sz="2200" b="1" dirty="0">
                <a:solidFill>
                  <a:srgbClr val="92D050"/>
                </a:solidFill>
              </a:rPr>
              <a:t> </a:t>
            </a:r>
            <a:r>
              <a:rPr lang="en-US" sz="2200" b="1" dirty="0" err="1">
                <a:solidFill>
                  <a:srgbClr val="92D050"/>
                </a:solidFill>
              </a:rPr>
              <a:t>o’tkazar</a:t>
            </a:r>
            <a:r>
              <a:rPr lang="en-US" sz="2200" b="1" dirty="0">
                <a:solidFill>
                  <a:srgbClr val="92D050"/>
                </a:solidFill>
              </a:rPr>
              <a:t>, </a:t>
            </a:r>
            <a:r>
              <a:rPr lang="en-US" sz="2200" b="1" dirty="0" err="1">
                <a:solidFill>
                  <a:srgbClr val="92D050"/>
                </a:solidFill>
              </a:rPr>
              <a:t>undan</a:t>
            </a:r>
            <a:r>
              <a:rPr lang="en-US" sz="2200" b="1" dirty="0">
                <a:solidFill>
                  <a:srgbClr val="92D050"/>
                </a:solidFill>
              </a:rPr>
              <a:t> </a:t>
            </a:r>
            <a:r>
              <a:rPr lang="en-US" sz="2200" b="1" dirty="0" err="1">
                <a:solidFill>
                  <a:srgbClr val="92D050"/>
                </a:solidFill>
              </a:rPr>
              <a:t>hisob</a:t>
            </a:r>
            <a:r>
              <a:rPr lang="en-US" sz="2200" b="1" dirty="0">
                <a:solidFill>
                  <a:srgbClr val="92D050"/>
                </a:solidFill>
              </a:rPr>
              <a:t> </a:t>
            </a:r>
            <a:r>
              <a:rPr lang="en-US" sz="2200" b="1" dirty="0" err="1">
                <a:solidFill>
                  <a:srgbClr val="92D050"/>
                </a:solidFill>
              </a:rPr>
              <a:t>va</a:t>
            </a:r>
            <a:r>
              <a:rPr lang="en-US" sz="2200" b="1" dirty="0">
                <a:solidFill>
                  <a:srgbClr val="92D050"/>
                </a:solidFill>
              </a:rPr>
              <a:t> </a:t>
            </a:r>
            <a:r>
              <a:rPr lang="en-US" sz="2200" b="1" dirty="0" err="1">
                <a:solidFill>
                  <a:srgbClr val="92D050"/>
                </a:solidFill>
              </a:rPr>
              <a:t>taqvimdan</a:t>
            </a:r>
            <a:r>
              <a:rPr lang="en-US" sz="2200" b="1" dirty="0">
                <a:solidFill>
                  <a:srgbClr val="92D050"/>
                </a:solidFill>
              </a:rPr>
              <a:t> </a:t>
            </a:r>
            <a:r>
              <a:rPr lang="en-US" sz="2200" b="1" dirty="0" err="1">
                <a:solidFill>
                  <a:srgbClr val="92D050"/>
                </a:solidFill>
              </a:rPr>
              <a:t>dars</a:t>
            </a:r>
            <a:r>
              <a:rPr lang="en-US" sz="2200" b="1" dirty="0">
                <a:solidFill>
                  <a:srgbClr val="92D050"/>
                </a:solidFill>
              </a:rPr>
              <a:t> </a:t>
            </a:r>
            <a:r>
              <a:rPr lang="en-US" sz="2200" b="1" dirty="0" err="1">
                <a:solidFill>
                  <a:srgbClr val="92D050"/>
                </a:solidFill>
              </a:rPr>
              <a:t>olar</a:t>
            </a:r>
            <a:r>
              <a:rPr lang="en-US" sz="2200" b="1" dirty="0">
                <a:solidFill>
                  <a:srgbClr val="92D050"/>
                </a:solidFill>
              </a:rPr>
              <a:t>, </a:t>
            </a:r>
            <a:r>
              <a:rPr lang="en-US" sz="2200" b="1" dirty="0" err="1">
                <a:solidFill>
                  <a:srgbClr val="92D050"/>
                </a:solidFill>
              </a:rPr>
              <a:t>bahzi</a:t>
            </a:r>
            <a:r>
              <a:rPr lang="en-US" sz="2200" b="1" dirty="0">
                <a:solidFill>
                  <a:srgbClr val="92D050"/>
                </a:solidFill>
              </a:rPr>
              <a:t> </a:t>
            </a:r>
            <a:r>
              <a:rPr lang="en-US" sz="2200" b="1" dirty="0" err="1">
                <a:solidFill>
                  <a:srgbClr val="92D050"/>
                </a:solidFill>
              </a:rPr>
              <a:t>kechalari</a:t>
            </a:r>
            <a:r>
              <a:rPr lang="en-US" sz="2200" b="1" dirty="0">
                <a:solidFill>
                  <a:srgbClr val="92D050"/>
                </a:solidFill>
              </a:rPr>
              <a:t>, </a:t>
            </a:r>
            <a:r>
              <a:rPr lang="en-US" sz="2200" b="1" dirty="0" err="1">
                <a:solidFill>
                  <a:srgbClr val="92D050"/>
                </a:solidFill>
              </a:rPr>
              <a:t>qor</a:t>
            </a:r>
            <a:r>
              <a:rPr lang="en-US" sz="2200" b="1" dirty="0">
                <a:solidFill>
                  <a:srgbClr val="92D050"/>
                </a:solidFill>
              </a:rPr>
              <a:t> </a:t>
            </a:r>
            <a:r>
              <a:rPr lang="en-US" sz="2200" b="1" dirty="0" err="1">
                <a:solidFill>
                  <a:srgbClr val="92D050"/>
                </a:solidFill>
              </a:rPr>
              <a:t>tinib</a:t>
            </a:r>
            <a:r>
              <a:rPr lang="en-US" sz="2200" b="1" dirty="0">
                <a:solidFill>
                  <a:srgbClr val="92D050"/>
                </a:solidFill>
              </a:rPr>
              <a:t> </a:t>
            </a:r>
            <a:r>
              <a:rPr lang="en-US" sz="2200" b="1" dirty="0" err="1">
                <a:solidFill>
                  <a:srgbClr val="92D050"/>
                </a:solidFill>
              </a:rPr>
              <a:t>osmon</a:t>
            </a:r>
            <a:r>
              <a:rPr lang="en-US" sz="2200" b="1" dirty="0">
                <a:solidFill>
                  <a:srgbClr val="92D050"/>
                </a:solidFill>
              </a:rPr>
              <a:t> </a:t>
            </a:r>
            <a:r>
              <a:rPr lang="en-US" sz="2200" b="1" dirty="0" err="1">
                <a:solidFill>
                  <a:srgbClr val="92D050"/>
                </a:solidFill>
              </a:rPr>
              <a:t>yorishgan</a:t>
            </a:r>
            <a:r>
              <a:rPr lang="en-US" sz="2200" b="1" dirty="0">
                <a:solidFill>
                  <a:srgbClr val="92D050"/>
                </a:solidFill>
              </a:rPr>
              <a:t> </a:t>
            </a:r>
            <a:r>
              <a:rPr lang="en-US" sz="2200" b="1" dirty="0" err="1">
                <a:solidFill>
                  <a:srgbClr val="92D050"/>
                </a:solidFill>
              </a:rPr>
              <a:t>paytlari</a:t>
            </a:r>
            <a:r>
              <a:rPr lang="en-US" sz="2200" b="1" dirty="0">
                <a:solidFill>
                  <a:srgbClr val="92D050"/>
                </a:solidFill>
              </a:rPr>
              <a:t> </a:t>
            </a:r>
            <a:r>
              <a:rPr lang="en-US" sz="2200" b="1" dirty="0" err="1">
                <a:solidFill>
                  <a:srgbClr val="92D050"/>
                </a:solidFill>
              </a:rPr>
              <a:t>yulduzlarning</a:t>
            </a:r>
            <a:r>
              <a:rPr lang="en-US" sz="2200" b="1" dirty="0">
                <a:solidFill>
                  <a:srgbClr val="92D050"/>
                </a:solidFill>
              </a:rPr>
              <a:t> </a:t>
            </a:r>
            <a:r>
              <a:rPr lang="en-US" sz="2200" b="1" dirty="0" err="1">
                <a:solidFill>
                  <a:srgbClr val="92D050"/>
                </a:solidFill>
              </a:rPr>
              <a:t>o’rni</a:t>
            </a:r>
            <a:r>
              <a:rPr lang="en-US" sz="2200" b="1" dirty="0">
                <a:solidFill>
                  <a:srgbClr val="92D050"/>
                </a:solidFill>
              </a:rPr>
              <a:t> </a:t>
            </a:r>
            <a:r>
              <a:rPr lang="en-US" sz="2200" b="1" dirty="0" err="1">
                <a:solidFill>
                  <a:srgbClr val="92D050"/>
                </a:solidFill>
              </a:rPr>
              <a:t>va</a:t>
            </a:r>
            <a:r>
              <a:rPr lang="en-US" sz="2200" b="1" dirty="0">
                <a:solidFill>
                  <a:srgbClr val="92D050"/>
                </a:solidFill>
              </a:rPr>
              <a:t> </a:t>
            </a:r>
            <a:r>
              <a:rPr lang="en-US" sz="2200" b="1" dirty="0" err="1">
                <a:solidFill>
                  <a:srgbClr val="92D050"/>
                </a:solidFill>
              </a:rPr>
              <a:t>harakatini</a:t>
            </a:r>
            <a:r>
              <a:rPr lang="en-US" sz="2200" b="1" dirty="0">
                <a:solidFill>
                  <a:srgbClr val="92D050"/>
                </a:solidFill>
              </a:rPr>
              <a:t> </a:t>
            </a:r>
            <a:r>
              <a:rPr lang="en-US" sz="2200" b="1" dirty="0" err="1">
                <a:solidFill>
                  <a:srgbClr val="92D050"/>
                </a:solidFill>
              </a:rPr>
              <a:t>kuzatish</a:t>
            </a:r>
            <a:r>
              <a:rPr lang="en-US" sz="2200" b="1" dirty="0">
                <a:solidFill>
                  <a:srgbClr val="92D050"/>
                </a:solidFill>
              </a:rPr>
              <a:t> </a:t>
            </a:r>
            <a:r>
              <a:rPr lang="en-US" sz="2200" b="1" dirty="0" err="1">
                <a:solidFill>
                  <a:srgbClr val="92D050"/>
                </a:solidFill>
              </a:rPr>
              <a:t>bilan</a:t>
            </a:r>
            <a:r>
              <a:rPr lang="en-US" sz="2200" b="1" dirty="0">
                <a:solidFill>
                  <a:srgbClr val="92D050"/>
                </a:solidFill>
              </a:rPr>
              <a:t> </a:t>
            </a:r>
            <a:r>
              <a:rPr lang="en-US" sz="2200" b="1" dirty="0" err="1">
                <a:solidFill>
                  <a:srgbClr val="92D050"/>
                </a:solidFill>
              </a:rPr>
              <a:t>mashg’ul</a:t>
            </a:r>
            <a:r>
              <a:rPr lang="en-US" sz="2200" b="1" dirty="0">
                <a:solidFill>
                  <a:srgbClr val="92D050"/>
                </a:solidFill>
              </a:rPr>
              <a:t> </a:t>
            </a:r>
            <a:r>
              <a:rPr lang="en-US" sz="2200" b="1" dirty="0" err="1">
                <a:solidFill>
                  <a:srgbClr val="92D050"/>
                </a:solidFill>
              </a:rPr>
              <a:t>bo’lardi</a:t>
            </a:r>
            <a:r>
              <a:rPr lang="en-US" sz="2200" b="1" dirty="0">
                <a:solidFill>
                  <a:srgbClr val="92D050"/>
                </a:solidFill>
              </a:rPr>
              <a:t>.</a:t>
            </a:r>
            <a:endParaRPr lang="ru-RU" sz="2200" b="1" dirty="0">
              <a:solidFill>
                <a:srgbClr val="92D050"/>
              </a:solidFill>
            </a:endParaRPr>
          </a:p>
        </p:txBody>
      </p:sp>
    </p:spTree>
    <p:extLst>
      <p:ext uri="{BB962C8B-B14F-4D97-AF65-F5344CB8AC3E}">
        <p14:creationId xmlns:p14="http://schemas.microsoft.com/office/powerpoint/2010/main" val="87319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5283200" y="241394"/>
            <a:ext cx="4368800" cy="6494085"/>
          </a:xfrm>
          <a:prstGeom prst="rect">
            <a:avLst/>
          </a:prstGeom>
          <a:noFill/>
        </p:spPr>
        <p:txBody>
          <a:bodyPr wrap="square" rtlCol="0">
            <a:spAutoFit/>
          </a:bodyPr>
          <a:lstStyle/>
          <a:p>
            <a:pPr algn="just"/>
            <a:r>
              <a:rPr lang="en-US" sz="2600" b="1" dirty="0" err="1"/>
              <a:t>Taniqli</a:t>
            </a:r>
            <a:r>
              <a:rPr lang="en-US" sz="2600" b="1" dirty="0"/>
              <a:t> </a:t>
            </a:r>
            <a:r>
              <a:rPr lang="en-US" sz="2600" b="1" dirty="0" err="1"/>
              <a:t>olim</a:t>
            </a:r>
            <a:r>
              <a:rPr lang="en-US" sz="2600" b="1" dirty="0"/>
              <a:t> </a:t>
            </a:r>
            <a:r>
              <a:rPr lang="en-US" sz="2600" b="1" dirty="0" err="1"/>
              <a:t>Bo’riboy</a:t>
            </a:r>
            <a:r>
              <a:rPr lang="en-US" sz="2600" b="1" dirty="0"/>
              <a:t> </a:t>
            </a:r>
            <a:r>
              <a:rPr lang="en-US" sz="2600" b="1" dirty="0" err="1"/>
              <a:t>Ahmedovning</a:t>
            </a:r>
            <a:r>
              <a:rPr lang="en-US" sz="2600" b="1" dirty="0"/>
              <a:t> </a:t>
            </a:r>
            <a:r>
              <a:rPr lang="en-US" sz="2600" b="1" dirty="0" err="1"/>
              <a:t>fikricha</a:t>
            </a:r>
            <a:r>
              <a:rPr lang="en-US" sz="2600" b="1" dirty="0"/>
              <a:t>, </a:t>
            </a:r>
            <a:r>
              <a:rPr lang="en-US" sz="2600" b="1" dirty="0" err="1"/>
              <a:t>M</a:t>
            </a:r>
            <a:r>
              <a:rPr lang="en-US" sz="2600" b="1" dirty="0" err="1" smtClean="0"/>
              <a:t>avlono</a:t>
            </a:r>
            <a:r>
              <a:rPr lang="en-US" sz="2600" b="1" dirty="0" smtClean="0"/>
              <a:t> </a:t>
            </a:r>
            <a:r>
              <a:rPr lang="en-US" sz="2600" b="1" dirty="0" err="1"/>
              <a:t>Badriddin</a:t>
            </a:r>
            <a:r>
              <a:rPr lang="en-US" sz="2600" b="1" dirty="0"/>
              <a:t> </a:t>
            </a:r>
            <a:r>
              <a:rPr lang="en-US" sz="2600" b="1" dirty="0" err="1"/>
              <a:t>Samarqandda</a:t>
            </a:r>
            <a:r>
              <a:rPr lang="en-US" sz="2600" b="1" dirty="0"/>
              <a:t> </a:t>
            </a:r>
            <a:r>
              <a:rPr lang="en-US" sz="2600" b="1" dirty="0" err="1"/>
              <a:t>bo’lgan</a:t>
            </a:r>
            <a:r>
              <a:rPr lang="en-US" sz="2600" b="1" dirty="0"/>
              <a:t> </a:t>
            </a:r>
            <a:r>
              <a:rPr lang="en-US" sz="2600" b="1" dirty="0" err="1"/>
              <a:t>vaqtda</a:t>
            </a:r>
            <a:r>
              <a:rPr lang="en-US" sz="2600" b="1" dirty="0"/>
              <a:t> </a:t>
            </a:r>
            <a:r>
              <a:rPr lang="en-US" sz="2600" b="1" dirty="0" err="1"/>
              <a:t>Ulug’bekni</a:t>
            </a:r>
            <a:r>
              <a:rPr lang="en-US" sz="2600" b="1" dirty="0"/>
              <a:t> </a:t>
            </a:r>
            <a:r>
              <a:rPr lang="en-US" sz="2600" b="1" dirty="0" err="1"/>
              <a:t>Ko’ksaroydagi</a:t>
            </a:r>
            <a:r>
              <a:rPr lang="en-US" sz="2600" b="1" dirty="0"/>
              <a:t> </a:t>
            </a:r>
            <a:r>
              <a:rPr lang="en-US" sz="2600" b="1" dirty="0" err="1"/>
              <a:t>xos</a:t>
            </a:r>
            <a:r>
              <a:rPr lang="en-US" sz="2600" b="1" dirty="0"/>
              <a:t> </a:t>
            </a:r>
            <a:r>
              <a:rPr lang="en-US" sz="2600" b="1" dirty="0" err="1"/>
              <a:t>kutubxonasiga</a:t>
            </a:r>
            <a:r>
              <a:rPr lang="en-US" sz="2600" b="1" dirty="0"/>
              <a:t> </a:t>
            </a:r>
            <a:r>
              <a:rPr lang="en-US" sz="2600" b="1" dirty="0" err="1"/>
              <a:t>boshlab</a:t>
            </a:r>
            <a:r>
              <a:rPr lang="en-US" sz="2600" b="1" dirty="0"/>
              <a:t> </a:t>
            </a:r>
            <a:r>
              <a:rPr lang="en-US" sz="2600" b="1" dirty="0" err="1"/>
              <a:t>borib</a:t>
            </a:r>
            <a:r>
              <a:rPr lang="en-US" sz="2600" b="1" dirty="0"/>
              <a:t>, </a:t>
            </a:r>
            <a:r>
              <a:rPr lang="en-US" sz="2600" b="1" dirty="0" err="1"/>
              <a:t>kutubxonaga</a:t>
            </a:r>
            <a:r>
              <a:rPr lang="en-US" sz="2600" b="1" dirty="0"/>
              <a:t> </a:t>
            </a:r>
            <a:r>
              <a:rPr lang="en-US" sz="2600" b="1" dirty="0" err="1"/>
              <a:t>yangi</a:t>
            </a:r>
            <a:r>
              <a:rPr lang="en-US" sz="2600" b="1" dirty="0"/>
              <a:t> </a:t>
            </a:r>
            <a:r>
              <a:rPr lang="en-US" sz="2600" b="1" dirty="0" err="1"/>
              <a:t>kelib</a:t>
            </a:r>
            <a:r>
              <a:rPr lang="en-US" sz="2600" b="1" dirty="0"/>
              <a:t> </a:t>
            </a:r>
            <a:r>
              <a:rPr lang="en-US" sz="2600" b="1" dirty="0" err="1"/>
              <a:t>tushgan</a:t>
            </a:r>
            <a:r>
              <a:rPr lang="en-US" sz="2600" b="1" dirty="0"/>
              <a:t> </a:t>
            </a:r>
            <a:r>
              <a:rPr lang="en-US" sz="2600" b="1" dirty="0" err="1"/>
              <a:t>alloma</a:t>
            </a:r>
            <a:r>
              <a:rPr lang="en-US" sz="2600" b="1" dirty="0"/>
              <a:t> al-</a:t>
            </a:r>
            <a:r>
              <a:rPr lang="en-US" sz="2600" b="1" dirty="0" err="1"/>
              <a:t>Farg’oniy</a:t>
            </a:r>
            <a:r>
              <a:rPr lang="en-US" sz="2600" b="1" dirty="0"/>
              <a:t> </a:t>
            </a:r>
            <a:r>
              <a:rPr lang="en-US" sz="2600" b="1" dirty="0" err="1"/>
              <a:t>tarafidan</a:t>
            </a:r>
            <a:r>
              <a:rPr lang="en-US" sz="2600" b="1" dirty="0"/>
              <a:t> </a:t>
            </a:r>
            <a:r>
              <a:rPr lang="en-US" sz="2600" b="1" dirty="0" err="1"/>
              <a:t>bitilgan</a:t>
            </a:r>
            <a:r>
              <a:rPr lang="en-US" sz="2600" b="1" dirty="0"/>
              <a:t> </a:t>
            </a:r>
            <a:r>
              <a:rPr lang="en-US" sz="2600" b="1" dirty="0" smtClean="0"/>
              <a:t>«</a:t>
            </a:r>
            <a:r>
              <a:rPr lang="en-US" sz="2600" b="1" dirty="0" err="1" smtClean="0"/>
              <a:t>Kitob</a:t>
            </a:r>
            <a:r>
              <a:rPr lang="en-US" sz="2600" b="1" dirty="0" smtClean="0"/>
              <a:t> fi </a:t>
            </a:r>
            <a:r>
              <a:rPr lang="en-US" sz="2600" b="1" dirty="0" err="1" smtClean="0"/>
              <a:t>javomeh</a:t>
            </a:r>
            <a:r>
              <a:rPr lang="en-US" sz="2600" b="1" dirty="0" smtClean="0"/>
              <a:t> </a:t>
            </a:r>
            <a:r>
              <a:rPr lang="en-US" sz="2600" b="1" dirty="0" err="1" smtClean="0"/>
              <a:t>ilm</a:t>
            </a:r>
            <a:r>
              <a:rPr lang="en-US" sz="2600" b="1" dirty="0" smtClean="0"/>
              <a:t> an-</a:t>
            </a:r>
            <a:r>
              <a:rPr lang="en-US" sz="2600" b="1" dirty="0" err="1" smtClean="0"/>
              <a:t>nujum</a:t>
            </a:r>
            <a:r>
              <a:rPr lang="en-US" sz="2600" b="1" dirty="0" smtClean="0"/>
              <a:t> </a:t>
            </a:r>
            <a:r>
              <a:rPr lang="en-US" sz="2600" b="1" dirty="0" err="1" smtClean="0"/>
              <a:t>va</a:t>
            </a:r>
            <a:r>
              <a:rPr lang="en-US" sz="2600" b="1" dirty="0" smtClean="0"/>
              <a:t> </a:t>
            </a:r>
            <a:r>
              <a:rPr lang="en-US" sz="2600" b="1" dirty="0" err="1" smtClean="0"/>
              <a:t>usul</a:t>
            </a:r>
            <a:r>
              <a:rPr lang="en-US" sz="2600" b="1" dirty="0" smtClean="0"/>
              <a:t> al-</a:t>
            </a:r>
            <a:r>
              <a:rPr lang="en-US" sz="2600" b="1" dirty="0" err="1" smtClean="0"/>
              <a:t>harakat</a:t>
            </a:r>
            <a:r>
              <a:rPr lang="en-US" sz="2600" b="1" dirty="0" smtClean="0"/>
              <a:t> </a:t>
            </a:r>
            <a:r>
              <a:rPr lang="en-US" sz="2600" b="1" dirty="0" err="1" smtClean="0"/>
              <a:t>assamoviya</a:t>
            </a:r>
            <a:r>
              <a:rPr lang="en-US" sz="2600" b="1" dirty="0" smtClean="0"/>
              <a:t>» («</a:t>
            </a:r>
            <a:r>
              <a:rPr lang="en-US" sz="2600" b="1" dirty="0" err="1"/>
              <a:t>Yulduzlar</a:t>
            </a:r>
            <a:r>
              <a:rPr lang="en-US" sz="2600" b="1" dirty="0"/>
              <a:t> </a:t>
            </a:r>
            <a:r>
              <a:rPr lang="en-US" sz="2600" b="1" dirty="0" err="1"/>
              <a:t>haqidagi</a:t>
            </a:r>
            <a:r>
              <a:rPr lang="en-US" sz="2600" b="1" dirty="0"/>
              <a:t> </a:t>
            </a:r>
            <a:r>
              <a:rPr lang="en-US" sz="2600" b="1" dirty="0" err="1"/>
              <a:t>ilm</a:t>
            </a:r>
            <a:r>
              <a:rPr lang="en-US" sz="2600" b="1" dirty="0"/>
              <a:t> </a:t>
            </a:r>
            <a:r>
              <a:rPr lang="en-US" sz="2600" b="1" dirty="0" err="1"/>
              <a:t>bilan</a:t>
            </a:r>
            <a:r>
              <a:rPr lang="en-US" sz="2600" b="1" dirty="0"/>
              <a:t> </a:t>
            </a:r>
            <a:r>
              <a:rPr lang="en-US" sz="2600" b="1" dirty="0" err="1"/>
              <a:t>osmon</a:t>
            </a:r>
            <a:r>
              <a:rPr lang="en-US" sz="2600" b="1" dirty="0"/>
              <a:t> </a:t>
            </a:r>
            <a:r>
              <a:rPr lang="en-US" sz="2600" b="1" dirty="0" err="1" smtClean="0"/>
              <a:t>yoritkichlari</a:t>
            </a:r>
            <a:r>
              <a:rPr lang="en-US" sz="2600" b="1" dirty="0" smtClean="0"/>
              <a:t> </a:t>
            </a:r>
            <a:r>
              <a:rPr lang="en-US" sz="2600" b="1" dirty="0" err="1"/>
              <a:t>harakatining</a:t>
            </a:r>
            <a:r>
              <a:rPr lang="en-US" sz="2600" b="1" dirty="0"/>
              <a:t> </a:t>
            </a:r>
            <a:r>
              <a:rPr lang="en-US" sz="2600" b="1" dirty="0" err="1"/>
              <a:t>asosini</a:t>
            </a:r>
            <a:r>
              <a:rPr lang="en-US" sz="2600" b="1" dirty="0"/>
              <a:t> (</a:t>
            </a:r>
            <a:r>
              <a:rPr lang="en-US" sz="2600" b="1" dirty="0" err="1"/>
              <a:t>bir-biriga</a:t>
            </a:r>
            <a:r>
              <a:rPr lang="en-US" sz="2600" b="1" dirty="0"/>
              <a:t>) </a:t>
            </a:r>
            <a:r>
              <a:rPr lang="en-US" sz="2600" b="1" dirty="0" err="1"/>
              <a:t>qo’shuvchi</a:t>
            </a:r>
            <a:r>
              <a:rPr lang="en-US" sz="2600" b="1" dirty="0"/>
              <a:t> </a:t>
            </a:r>
            <a:r>
              <a:rPr lang="en-US" sz="2600" b="1" dirty="0" err="1"/>
              <a:t>kitob</a:t>
            </a:r>
            <a:r>
              <a:rPr lang="en-US" sz="2600" b="1" dirty="0"/>
              <a:t>»)</a:t>
            </a:r>
            <a:r>
              <a:rPr lang="en-US" sz="2600" b="1" dirty="0" err="1"/>
              <a:t>ni</a:t>
            </a:r>
            <a:r>
              <a:rPr lang="en-US" sz="2600" b="1" dirty="0"/>
              <a:t> </a:t>
            </a:r>
            <a:r>
              <a:rPr lang="en-US" sz="2600" b="1" dirty="0" err="1"/>
              <a:t>ko’rsatadi</a:t>
            </a:r>
            <a:r>
              <a:rPr lang="en-US" sz="2400" b="1" dirty="0"/>
              <a:t>.</a:t>
            </a:r>
            <a:endParaRPr lang="ru-RU" sz="2400" b="1" dirty="0"/>
          </a:p>
        </p:txBody>
      </p:sp>
      <p:pic>
        <p:nvPicPr>
          <p:cNvPr id="2" name="Рисунок 1"/>
          <p:cNvPicPr>
            <a:picLocks noChangeAspect="1"/>
          </p:cNvPicPr>
          <p:nvPr/>
        </p:nvPicPr>
        <p:blipFill>
          <a:blip r:embed="rId3"/>
          <a:stretch>
            <a:fillRect/>
          </a:stretch>
        </p:blipFill>
        <p:spPr>
          <a:xfrm>
            <a:off x="452722" y="241394"/>
            <a:ext cx="3705225" cy="5091678"/>
          </a:xfrm>
          <a:prstGeom prst="rect">
            <a:avLst/>
          </a:prstGeom>
        </p:spPr>
      </p:pic>
      <p:sp>
        <p:nvSpPr>
          <p:cNvPr id="3" name="Прямоугольник 2"/>
          <p:cNvSpPr/>
          <p:nvPr/>
        </p:nvSpPr>
        <p:spPr>
          <a:xfrm>
            <a:off x="493032" y="5414328"/>
            <a:ext cx="3648306" cy="630942"/>
          </a:xfrm>
          <a:prstGeom prst="rect">
            <a:avLst/>
          </a:prstGeom>
        </p:spPr>
        <p:txBody>
          <a:bodyPr wrap="none">
            <a:spAutoFit/>
          </a:bodyPr>
          <a:lstStyle/>
          <a:p>
            <a:r>
              <a:rPr lang="en-US" sz="3500" b="1" dirty="0" err="1"/>
              <a:t>Bo’riboy</a:t>
            </a:r>
            <a:r>
              <a:rPr lang="en-US" sz="3500" b="1" dirty="0"/>
              <a:t> </a:t>
            </a:r>
            <a:r>
              <a:rPr lang="en-US" sz="3500" b="1" dirty="0" err="1"/>
              <a:t>Ahmedov</a:t>
            </a:r>
            <a:endParaRPr lang="ru-RU" sz="3500" dirty="0"/>
          </a:p>
        </p:txBody>
      </p:sp>
      <p:sp>
        <p:nvSpPr>
          <p:cNvPr id="6" name="Стрелка вправо 5"/>
          <p:cNvSpPr/>
          <p:nvPr/>
        </p:nvSpPr>
        <p:spPr>
          <a:xfrm>
            <a:off x="4326340" y="1091821"/>
            <a:ext cx="245660" cy="333005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522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5" name="Вертикальный свиток 4"/>
          <p:cNvSpPr/>
          <p:nvPr/>
        </p:nvSpPr>
        <p:spPr>
          <a:xfrm>
            <a:off x="272954" y="1"/>
            <a:ext cx="9416956" cy="1624084"/>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SHunday</a:t>
            </a:r>
            <a:r>
              <a:rPr lang="en-US" sz="2400" b="1" dirty="0">
                <a:solidFill>
                  <a:schemeClr val="tx1"/>
                </a:solidFill>
              </a:rPr>
              <a:t> </a:t>
            </a:r>
            <a:r>
              <a:rPr lang="en-US" sz="2400" b="1" dirty="0" err="1">
                <a:solidFill>
                  <a:schemeClr val="tx1"/>
                </a:solidFill>
              </a:rPr>
              <a:t>qilib</a:t>
            </a:r>
            <a:r>
              <a:rPr lang="en-US" sz="2400" b="1" dirty="0">
                <a:solidFill>
                  <a:schemeClr val="tx1"/>
                </a:solidFill>
              </a:rPr>
              <a:t>, </a:t>
            </a:r>
            <a:r>
              <a:rPr lang="en-US" sz="2400" b="1" dirty="0" err="1">
                <a:solidFill>
                  <a:schemeClr val="tx1"/>
                </a:solidFill>
              </a:rPr>
              <a:t>Ulug’bek</a:t>
            </a:r>
            <a:r>
              <a:rPr lang="en-US" sz="2400" b="1" dirty="0">
                <a:solidFill>
                  <a:schemeClr val="tx1"/>
                </a:solidFill>
              </a:rPr>
              <a:t> </a:t>
            </a:r>
            <a:r>
              <a:rPr lang="en-US" sz="2400" b="1" dirty="0" err="1">
                <a:solidFill>
                  <a:schemeClr val="tx1"/>
                </a:solidFill>
              </a:rPr>
              <a:t>bolalik</a:t>
            </a:r>
            <a:r>
              <a:rPr lang="en-US" sz="2400" b="1" dirty="0">
                <a:solidFill>
                  <a:schemeClr val="tx1"/>
                </a:solidFill>
              </a:rPr>
              <a:t> </a:t>
            </a:r>
            <a:r>
              <a:rPr lang="en-US" sz="2400" b="1" dirty="0" err="1">
                <a:solidFill>
                  <a:schemeClr val="tx1"/>
                </a:solidFill>
              </a:rPr>
              <a:t>yillaridayoq</a:t>
            </a:r>
            <a:r>
              <a:rPr lang="en-US" sz="2400" b="1" dirty="0">
                <a:solidFill>
                  <a:schemeClr val="tx1"/>
                </a:solidFill>
              </a:rPr>
              <a:t> </a:t>
            </a:r>
            <a:r>
              <a:rPr lang="en-US" sz="2400" b="1" dirty="0" err="1">
                <a:solidFill>
                  <a:schemeClr val="tx1"/>
                </a:solidFill>
              </a:rPr>
              <a:t>mavlono</a:t>
            </a:r>
            <a:r>
              <a:rPr lang="en-US" sz="2400" b="1" dirty="0">
                <a:solidFill>
                  <a:schemeClr val="tx1"/>
                </a:solidFill>
              </a:rPr>
              <a:t> </a:t>
            </a:r>
            <a:r>
              <a:rPr lang="en-US" sz="2400" b="1" dirty="0" err="1">
                <a:solidFill>
                  <a:schemeClr val="tx1"/>
                </a:solidFill>
              </a:rPr>
              <a:t>Badriddin</a:t>
            </a:r>
            <a:r>
              <a:rPr lang="en-US" sz="2400" b="1" dirty="0">
                <a:solidFill>
                  <a:schemeClr val="tx1"/>
                </a:solidFill>
              </a:rPr>
              <a:t> </a:t>
            </a:r>
            <a:r>
              <a:rPr lang="en-US" sz="2400" b="1" dirty="0" err="1">
                <a:solidFill>
                  <a:schemeClr val="tx1"/>
                </a:solidFill>
              </a:rPr>
              <a:t>Tusiy</a:t>
            </a:r>
            <a:r>
              <a:rPr lang="en-US" sz="2400" b="1" dirty="0">
                <a:solidFill>
                  <a:schemeClr val="tx1"/>
                </a:solidFill>
              </a:rPr>
              <a:t>, Abu </a:t>
            </a:r>
            <a:r>
              <a:rPr lang="en-US" sz="2400" b="1" dirty="0" err="1">
                <a:solidFill>
                  <a:schemeClr val="tx1"/>
                </a:solidFill>
              </a:rPr>
              <a:t>Rayhon</a:t>
            </a:r>
            <a:r>
              <a:rPr lang="en-US" sz="2400" b="1" dirty="0">
                <a:solidFill>
                  <a:schemeClr val="tx1"/>
                </a:solidFill>
              </a:rPr>
              <a:t> </a:t>
            </a:r>
            <a:r>
              <a:rPr lang="en-US" sz="2400" b="1" dirty="0" err="1">
                <a:solidFill>
                  <a:schemeClr val="tx1"/>
                </a:solidFill>
              </a:rPr>
              <a:t>Beruniy</a:t>
            </a:r>
            <a:r>
              <a:rPr lang="en-US" sz="2400" b="1" dirty="0">
                <a:solidFill>
                  <a:schemeClr val="tx1"/>
                </a:solidFill>
              </a:rPr>
              <a:t>, Umar </a:t>
            </a:r>
            <a:r>
              <a:rPr lang="en-US" sz="2400" b="1" dirty="0" err="1">
                <a:solidFill>
                  <a:schemeClr val="tx1"/>
                </a:solidFill>
              </a:rPr>
              <a:t>Xayyom</a:t>
            </a:r>
            <a:r>
              <a:rPr lang="en-US" sz="2400" b="1" dirty="0">
                <a:solidFill>
                  <a:schemeClr val="tx1"/>
                </a:solidFill>
              </a:rPr>
              <a:t> </a:t>
            </a:r>
            <a:r>
              <a:rPr lang="en-US" sz="2400" b="1" dirty="0" err="1">
                <a:solidFill>
                  <a:schemeClr val="tx1"/>
                </a:solidFill>
              </a:rPr>
              <a:t>kitoblari</a:t>
            </a:r>
            <a:r>
              <a:rPr lang="en-US" sz="2400" b="1" dirty="0">
                <a:solidFill>
                  <a:schemeClr val="tx1"/>
                </a:solidFill>
              </a:rPr>
              <a:t> </a:t>
            </a:r>
            <a:r>
              <a:rPr lang="en-US" sz="2400" b="1" dirty="0" err="1">
                <a:solidFill>
                  <a:schemeClr val="tx1"/>
                </a:solidFill>
              </a:rPr>
              <a:t>bilan</a:t>
            </a:r>
            <a:r>
              <a:rPr lang="en-US" sz="2400" b="1" dirty="0">
                <a:solidFill>
                  <a:schemeClr val="tx1"/>
                </a:solidFill>
              </a:rPr>
              <a:t> </a:t>
            </a:r>
            <a:r>
              <a:rPr lang="en-US" sz="2400" b="1" dirty="0" err="1">
                <a:solidFill>
                  <a:schemeClr val="tx1"/>
                </a:solidFill>
              </a:rPr>
              <a:t>hamda</a:t>
            </a:r>
            <a:r>
              <a:rPr lang="en-US" sz="2400" b="1" dirty="0">
                <a:solidFill>
                  <a:schemeClr val="tx1"/>
                </a:solidFill>
              </a:rPr>
              <a:t> </a:t>
            </a:r>
            <a:r>
              <a:rPr lang="en-US" sz="2400" b="1" dirty="0" err="1">
                <a:solidFill>
                  <a:schemeClr val="tx1"/>
                </a:solidFill>
              </a:rPr>
              <a:t>Oqsulot</a:t>
            </a:r>
            <a:r>
              <a:rPr lang="en-US" sz="2400" b="1" dirty="0">
                <a:solidFill>
                  <a:schemeClr val="tx1"/>
                </a:solidFill>
              </a:rPr>
              <a:t> </a:t>
            </a:r>
            <a:r>
              <a:rPr lang="en-US" sz="2400" b="1" dirty="0" err="1">
                <a:solidFill>
                  <a:schemeClr val="tx1"/>
                </a:solidFill>
              </a:rPr>
              <a:t>va</a:t>
            </a:r>
            <a:r>
              <a:rPr lang="en-US" sz="2400" b="1" dirty="0">
                <a:solidFill>
                  <a:schemeClr val="tx1"/>
                </a:solidFill>
              </a:rPr>
              <a:t> </a:t>
            </a:r>
            <a:r>
              <a:rPr lang="en-US" sz="2400" b="1" dirty="0" err="1">
                <a:solidFill>
                  <a:schemeClr val="tx1"/>
                </a:solidFill>
              </a:rPr>
              <a:t>O’trorda</a:t>
            </a:r>
            <a:r>
              <a:rPr lang="en-US" sz="2400" b="1" dirty="0">
                <a:solidFill>
                  <a:schemeClr val="tx1"/>
                </a:solidFill>
              </a:rPr>
              <a:t> «</a:t>
            </a:r>
            <a:r>
              <a:rPr lang="en-US" sz="2400" b="1" dirty="0" err="1">
                <a:solidFill>
                  <a:schemeClr val="tx1"/>
                </a:solidFill>
              </a:rPr>
              <a:t>Ziji</a:t>
            </a:r>
            <a:r>
              <a:rPr lang="en-US" sz="2400" b="1" dirty="0">
                <a:solidFill>
                  <a:schemeClr val="tx1"/>
                </a:solidFill>
              </a:rPr>
              <a:t> </a:t>
            </a:r>
            <a:r>
              <a:rPr lang="en-US" sz="2400" b="1" dirty="0" err="1">
                <a:solidFill>
                  <a:schemeClr val="tx1"/>
                </a:solidFill>
              </a:rPr>
              <a:t>Malikshohiy</a:t>
            </a:r>
            <a:r>
              <a:rPr lang="en-US" sz="2400" b="1" dirty="0">
                <a:solidFill>
                  <a:schemeClr val="tx1"/>
                </a:solidFill>
              </a:rPr>
              <a:t>» </a:t>
            </a:r>
            <a:r>
              <a:rPr lang="en-US" sz="2400" b="1" dirty="0" err="1">
                <a:solidFill>
                  <a:schemeClr val="tx1"/>
                </a:solidFill>
              </a:rPr>
              <a:t>bilan</a:t>
            </a:r>
            <a:r>
              <a:rPr lang="en-US" sz="2400" b="1" dirty="0">
                <a:solidFill>
                  <a:schemeClr val="tx1"/>
                </a:solidFill>
              </a:rPr>
              <a:t> </a:t>
            </a:r>
            <a:r>
              <a:rPr lang="en-US" sz="2400" b="1" dirty="0" err="1">
                <a:solidFill>
                  <a:schemeClr val="tx1"/>
                </a:solidFill>
              </a:rPr>
              <a:t>tanishadi</a:t>
            </a:r>
            <a:r>
              <a:rPr lang="en-US" sz="2400" b="1" dirty="0">
                <a:solidFill>
                  <a:schemeClr val="tx1"/>
                </a:solidFill>
              </a:rPr>
              <a:t>.</a:t>
            </a:r>
            <a:endParaRPr lang="ru-RU" sz="2400" b="1" dirty="0">
              <a:solidFill>
                <a:schemeClr val="tx1"/>
              </a:solidFill>
            </a:endParaRPr>
          </a:p>
        </p:txBody>
      </p:sp>
      <p:pic>
        <p:nvPicPr>
          <p:cNvPr id="3" name="Рисунок 2"/>
          <p:cNvPicPr>
            <a:picLocks noChangeAspect="1"/>
          </p:cNvPicPr>
          <p:nvPr/>
        </p:nvPicPr>
        <p:blipFill>
          <a:blip r:embed="rId3"/>
          <a:stretch>
            <a:fillRect/>
          </a:stretch>
        </p:blipFill>
        <p:spPr>
          <a:xfrm>
            <a:off x="737119" y="1761067"/>
            <a:ext cx="8576213" cy="4967417"/>
          </a:xfrm>
          <a:prstGeom prst="rect">
            <a:avLst/>
          </a:prstGeom>
        </p:spPr>
      </p:pic>
    </p:spTree>
    <p:extLst>
      <p:ext uri="{BB962C8B-B14F-4D97-AF65-F5344CB8AC3E}">
        <p14:creationId xmlns:p14="http://schemas.microsoft.com/office/powerpoint/2010/main" val="684402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232012" y="191069"/>
            <a:ext cx="9430603" cy="9962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3.Zahiriddin Muhammad </a:t>
            </a:r>
            <a:r>
              <a:rPr lang="en-US" sz="3500" b="1" dirty="0" err="1">
                <a:solidFill>
                  <a:schemeClr val="tx1"/>
                </a:solidFill>
              </a:rPr>
              <a:t>Boburning</a:t>
            </a:r>
            <a:r>
              <a:rPr lang="en-US" sz="3500" b="1" dirty="0">
                <a:solidFill>
                  <a:schemeClr val="tx1"/>
                </a:solidFill>
              </a:rPr>
              <a:t> </a:t>
            </a:r>
            <a:r>
              <a:rPr lang="en-US" sz="3500" b="1" dirty="0" err="1">
                <a:solidFill>
                  <a:schemeClr val="tx1"/>
                </a:solidFill>
              </a:rPr>
              <a:t>pedagogik</a:t>
            </a:r>
            <a:r>
              <a:rPr lang="en-US" sz="3500" b="1" dirty="0">
                <a:solidFill>
                  <a:schemeClr val="tx1"/>
                </a:solidFill>
              </a:rPr>
              <a:t> </a:t>
            </a:r>
            <a:r>
              <a:rPr lang="en-US" sz="3500" b="1" dirty="0" err="1">
                <a:solidFill>
                  <a:schemeClr val="tx1"/>
                </a:solidFill>
              </a:rPr>
              <a:t>fikrlari</a:t>
            </a:r>
            <a:r>
              <a:rPr lang="en-US" sz="3500" b="1" dirty="0">
                <a:solidFill>
                  <a:schemeClr val="tx1"/>
                </a:solidFill>
              </a:rPr>
              <a:t>.</a:t>
            </a:r>
            <a:endParaRPr lang="ru-RU" sz="3500" b="1" dirty="0">
              <a:solidFill>
                <a:schemeClr val="tx1"/>
              </a:solidFill>
            </a:endParaRPr>
          </a:p>
        </p:txBody>
      </p:sp>
      <p:sp>
        <p:nvSpPr>
          <p:cNvPr id="3" name="Вертикальный свиток 2"/>
          <p:cNvSpPr/>
          <p:nvPr/>
        </p:nvSpPr>
        <p:spPr>
          <a:xfrm>
            <a:off x="218363" y="1296540"/>
            <a:ext cx="4271749" cy="4039734"/>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Zahiriddin</a:t>
            </a:r>
            <a:r>
              <a:rPr lang="en-US" sz="2400" b="1" dirty="0">
                <a:solidFill>
                  <a:schemeClr val="tx1"/>
                </a:solidFill>
              </a:rPr>
              <a:t> Muhammad </a:t>
            </a:r>
            <a:r>
              <a:rPr lang="en-US" sz="2400" b="1" dirty="0" err="1">
                <a:solidFill>
                  <a:schemeClr val="tx1"/>
                </a:solidFill>
              </a:rPr>
              <a:t>Bobur</a:t>
            </a:r>
            <a:r>
              <a:rPr lang="en-US" sz="2400" b="1" dirty="0">
                <a:solidFill>
                  <a:schemeClr val="tx1"/>
                </a:solidFill>
              </a:rPr>
              <a:t> </a:t>
            </a:r>
            <a:r>
              <a:rPr lang="en-US" sz="2400" b="1" dirty="0" err="1">
                <a:solidFill>
                  <a:schemeClr val="tx1"/>
                </a:solidFill>
              </a:rPr>
              <a:t>Andijonda</a:t>
            </a:r>
            <a:r>
              <a:rPr lang="en-US" sz="2400" b="1" dirty="0">
                <a:solidFill>
                  <a:schemeClr val="tx1"/>
                </a:solidFill>
              </a:rPr>
              <a:t>, </a:t>
            </a:r>
            <a:r>
              <a:rPr lang="en-US" sz="2400" b="1" dirty="0" err="1">
                <a:solidFill>
                  <a:schemeClr val="tx1"/>
                </a:solidFill>
              </a:rPr>
              <a:t>Farg’ona</a:t>
            </a:r>
            <a:r>
              <a:rPr lang="en-US" sz="2400" b="1" dirty="0">
                <a:solidFill>
                  <a:schemeClr val="tx1"/>
                </a:solidFill>
              </a:rPr>
              <a:t> </a:t>
            </a:r>
            <a:r>
              <a:rPr lang="en-US" sz="2400" b="1" dirty="0" err="1">
                <a:solidFill>
                  <a:schemeClr val="tx1"/>
                </a:solidFill>
              </a:rPr>
              <a:t>hukmdori</a:t>
            </a:r>
            <a:r>
              <a:rPr lang="en-US" sz="2400" b="1" dirty="0">
                <a:solidFill>
                  <a:schemeClr val="tx1"/>
                </a:solidFill>
              </a:rPr>
              <a:t> Umar </a:t>
            </a:r>
            <a:r>
              <a:rPr lang="en-US" sz="2400" b="1" dirty="0" err="1">
                <a:solidFill>
                  <a:schemeClr val="tx1"/>
                </a:solidFill>
              </a:rPr>
              <a:t>SHayx</a:t>
            </a:r>
            <a:r>
              <a:rPr lang="en-US" sz="2400" b="1" dirty="0">
                <a:solidFill>
                  <a:schemeClr val="tx1"/>
                </a:solidFill>
              </a:rPr>
              <a:t> </a:t>
            </a:r>
            <a:r>
              <a:rPr lang="en-US" sz="2400" b="1" dirty="0" err="1">
                <a:solidFill>
                  <a:schemeClr val="tx1"/>
                </a:solidFill>
              </a:rPr>
              <a:t>oilasida</a:t>
            </a:r>
            <a:r>
              <a:rPr lang="en-US" sz="2400" b="1" dirty="0">
                <a:solidFill>
                  <a:schemeClr val="tx1"/>
                </a:solidFill>
              </a:rPr>
              <a:t> </a:t>
            </a:r>
            <a:r>
              <a:rPr lang="en-US" sz="2400" b="1" dirty="0" err="1">
                <a:solidFill>
                  <a:schemeClr val="tx1"/>
                </a:solidFill>
              </a:rPr>
              <a:t>tavallud</a:t>
            </a:r>
            <a:r>
              <a:rPr lang="en-US" sz="2400" b="1" dirty="0">
                <a:solidFill>
                  <a:schemeClr val="tx1"/>
                </a:solidFill>
              </a:rPr>
              <a:t> </a:t>
            </a:r>
            <a:r>
              <a:rPr lang="en-US" sz="2400" b="1" dirty="0" err="1">
                <a:solidFill>
                  <a:schemeClr val="tx1"/>
                </a:solidFill>
              </a:rPr>
              <a:t>topdi</a:t>
            </a:r>
            <a:r>
              <a:rPr lang="en-US" sz="2400" b="1" dirty="0">
                <a:solidFill>
                  <a:schemeClr val="tx1"/>
                </a:solidFill>
              </a:rPr>
              <a:t>. </a:t>
            </a:r>
            <a:r>
              <a:rPr lang="en-US" sz="2400" b="1" dirty="0" err="1">
                <a:solidFill>
                  <a:schemeClr val="tx1"/>
                </a:solidFill>
              </a:rPr>
              <a:t>Uning</a:t>
            </a:r>
            <a:r>
              <a:rPr lang="en-US" sz="2400" b="1" dirty="0">
                <a:solidFill>
                  <a:schemeClr val="tx1"/>
                </a:solidFill>
              </a:rPr>
              <a:t> </a:t>
            </a:r>
            <a:r>
              <a:rPr lang="en-US" sz="2400" b="1" dirty="0" err="1">
                <a:solidFill>
                  <a:schemeClr val="tx1"/>
                </a:solidFill>
              </a:rPr>
              <a:t>bolalik</a:t>
            </a:r>
            <a:r>
              <a:rPr lang="en-US" sz="2400" b="1" dirty="0">
                <a:solidFill>
                  <a:schemeClr val="tx1"/>
                </a:solidFill>
              </a:rPr>
              <a:t> </a:t>
            </a:r>
            <a:r>
              <a:rPr lang="en-US" sz="2400" b="1" dirty="0" err="1">
                <a:solidFill>
                  <a:schemeClr val="tx1"/>
                </a:solidFill>
              </a:rPr>
              <a:t>yillari</a:t>
            </a:r>
            <a:r>
              <a:rPr lang="en-US" sz="2400" b="1" dirty="0">
                <a:solidFill>
                  <a:schemeClr val="tx1"/>
                </a:solidFill>
              </a:rPr>
              <a:t> </a:t>
            </a:r>
            <a:r>
              <a:rPr lang="en-US" sz="2400" b="1" dirty="0" err="1">
                <a:solidFill>
                  <a:schemeClr val="tx1"/>
                </a:solidFill>
              </a:rPr>
              <a:t>Andijon</a:t>
            </a:r>
            <a:r>
              <a:rPr lang="en-US" sz="2400" b="1" dirty="0">
                <a:solidFill>
                  <a:schemeClr val="tx1"/>
                </a:solidFill>
              </a:rPr>
              <a:t> </a:t>
            </a:r>
            <a:r>
              <a:rPr lang="en-US" sz="2400" b="1" dirty="0" err="1">
                <a:solidFill>
                  <a:schemeClr val="tx1"/>
                </a:solidFill>
              </a:rPr>
              <a:t>va</a:t>
            </a:r>
            <a:r>
              <a:rPr lang="en-US" sz="2400" b="1" dirty="0">
                <a:solidFill>
                  <a:schemeClr val="tx1"/>
                </a:solidFill>
              </a:rPr>
              <a:t> </a:t>
            </a:r>
            <a:r>
              <a:rPr lang="en-US" sz="2400" b="1" dirty="0" err="1">
                <a:solidFill>
                  <a:schemeClr val="tx1"/>
                </a:solidFill>
              </a:rPr>
              <a:t>uning</a:t>
            </a:r>
            <a:r>
              <a:rPr lang="en-US" sz="2400" b="1" dirty="0">
                <a:solidFill>
                  <a:schemeClr val="tx1"/>
                </a:solidFill>
              </a:rPr>
              <a:t> </a:t>
            </a:r>
            <a:r>
              <a:rPr lang="en-US" sz="2400" b="1" dirty="0" err="1">
                <a:solidFill>
                  <a:schemeClr val="tx1"/>
                </a:solidFill>
              </a:rPr>
              <a:t>atrofida</a:t>
            </a:r>
            <a:r>
              <a:rPr lang="en-US" sz="2400" b="1" dirty="0">
                <a:solidFill>
                  <a:schemeClr val="tx1"/>
                </a:solidFill>
              </a:rPr>
              <a:t> </a:t>
            </a:r>
            <a:r>
              <a:rPr lang="en-US" sz="2400" b="1" dirty="0" err="1">
                <a:solidFill>
                  <a:schemeClr val="tx1"/>
                </a:solidFill>
              </a:rPr>
              <a:t>o’tdi</a:t>
            </a:r>
            <a:r>
              <a:rPr lang="en-US" sz="2400" b="1" dirty="0">
                <a:solidFill>
                  <a:schemeClr val="tx1"/>
                </a:solidFill>
              </a:rPr>
              <a:t>. </a:t>
            </a:r>
            <a:endParaRPr lang="ru-RU" sz="2400" b="1" dirty="0">
              <a:solidFill>
                <a:schemeClr val="tx1"/>
              </a:solidFill>
            </a:endParaRPr>
          </a:p>
        </p:txBody>
      </p:sp>
      <p:sp>
        <p:nvSpPr>
          <p:cNvPr id="5" name="Стрелка вправо 4"/>
          <p:cNvSpPr/>
          <p:nvPr/>
        </p:nvSpPr>
        <p:spPr>
          <a:xfrm>
            <a:off x="4121623" y="1883393"/>
            <a:ext cx="368489" cy="29615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585647" y="5336274"/>
            <a:ext cx="5022376" cy="1169551"/>
          </a:xfrm>
          <a:prstGeom prst="rect">
            <a:avLst/>
          </a:prstGeom>
          <a:solidFill>
            <a:srgbClr val="FF0000"/>
          </a:solidFill>
        </p:spPr>
        <p:txBody>
          <a:bodyPr wrap="square" rtlCol="0">
            <a:spAutoFit/>
          </a:bodyPr>
          <a:lstStyle/>
          <a:p>
            <a:pPr algn="ctr"/>
            <a:r>
              <a:rPr lang="en-US" sz="3500" b="1" dirty="0" err="1">
                <a:solidFill>
                  <a:schemeClr val="bg1"/>
                </a:solidFill>
              </a:rPr>
              <a:t>Zahiriddin</a:t>
            </a:r>
            <a:r>
              <a:rPr lang="en-US" sz="3500" b="1" dirty="0">
                <a:solidFill>
                  <a:schemeClr val="bg1"/>
                </a:solidFill>
              </a:rPr>
              <a:t> Muhammad </a:t>
            </a:r>
            <a:r>
              <a:rPr lang="en-US" sz="3500" b="1" dirty="0" err="1">
                <a:solidFill>
                  <a:schemeClr val="bg1"/>
                </a:solidFill>
              </a:rPr>
              <a:t>Bobur</a:t>
            </a:r>
            <a:r>
              <a:rPr lang="en-US" sz="3500" b="1" dirty="0">
                <a:solidFill>
                  <a:schemeClr val="bg1"/>
                </a:solidFill>
              </a:rPr>
              <a:t> (1483 — 1530)</a:t>
            </a:r>
            <a:endParaRPr lang="ru-RU" sz="3500" dirty="0">
              <a:solidFill>
                <a:schemeClr val="bg1"/>
              </a:solidFill>
            </a:endParaRPr>
          </a:p>
        </p:txBody>
      </p:sp>
      <p:pic>
        <p:nvPicPr>
          <p:cNvPr id="4" name="Рисунок 3"/>
          <p:cNvPicPr>
            <a:picLocks noChangeAspect="1"/>
          </p:cNvPicPr>
          <p:nvPr/>
        </p:nvPicPr>
        <p:blipFill rotWithShape="1">
          <a:blip r:embed="rId3"/>
          <a:srcRect b="33469"/>
          <a:stretch/>
        </p:blipFill>
        <p:spPr>
          <a:xfrm>
            <a:off x="5332861" y="1347882"/>
            <a:ext cx="3852082" cy="3988392"/>
          </a:xfrm>
          <a:prstGeom prst="rect">
            <a:avLst/>
          </a:prstGeom>
        </p:spPr>
      </p:pic>
    </p:spTree>
    <p:extLst>
      <p:ext uri="{BB962C8B-B14F-4D97-AF65-F5344CB8AC3E}">
        <p14:creationId xmlns:p14="http://schemas.microsoft.com/office/powerpoint/2010/main" val="158557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1" name="Скругленный прямоугольник 10"/>
          <p:cNvSpPr/>
          <p:nvPr/>
        </p:nvSpPr>
        <p:spPr>
          <a:xfrm>
            <a:off x="299492" y="179371"/>
            <a:ext cx="9357815" cy="11030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3538" algn="ctr"/>
            <a:r>
              <a:rPr lang="en-US" sz="3500" b="1" dirty="0"/>
              <a:t>1494-yili </a:t>
            </a:r>
            <a:r>
              <a:rPr lang="en-US" sz="3500" b="1" dirty="0" err="1"/>
              <a:t>otasi</a:t>
            </a:r>
            <a:r>
              <a:rPr lang="en-US" sz="3500" b="1" dirty="0"/>
              <a:t> </a:t>
            </a:r>
            <a:r>
              <a:rPr lang="en-US" sz="3500" b="1" dirty="0" err="1"/>
              <a:t>Umarshayxning</a:t>
            </a:r>
            <a:r>
              <a:rPr lang="en-US" sz="3500" b="1" dirty="0"/>
              <a:t> </a:t>
            </a:r>
            <a:r>
              <a:rPr lang="en-US" sz="3500" b="1" dirty="0" err="1"/>
              <a:t>vafotidan</a:t>
            </a:r>
            <a:r>
              <a:rPr lang="en-US" sz="3500" b="1" dirty="0"/>
              <a:t> </a:t>
            </a:r>
            <a:r>
              <a:rPr lang="en-US" sz="3500" b="1" dirty="0" err="1"/>
              <a:t>so’ng</a:t>
            </a:r>
            <a:r>
              <a:rPr lang="en-US" sz="3500" b="1" dirty="0"/>
              <a:t> </a:t>
            </a:r>
            <a:r>
              <a:rPr lang="en-US" sz="3500" b="1" dirty="0" err="1"/>
              <a:t>Bobur</a:t>
            </a:r>
            <a:r>
              <a:rPr lang="en-US" sz="3500" b="1" dirty="0"/>
              <a:t> Far</a:t>
            </a:r>
            <a:r>
              <a:rPr lang="uz-Cyrl-UZ" sz="3500" b="1" dirty="0"/>
              <a:t>g’</a:t>
            </a:r>
            <a:r>
              <a:rPr lang="en-US" sz="3500" b="1" dirty="0" err="1"/>
              <a:t>ona</a:t>
            </a:r>
            <a:r>
              <a:rPr lang="en-US" sz="3500" b="1" dirty="0"/>
              <a:t> </a:t>
            </a:r>
            <a:r>
              <a:rPr lang="en-US" sz="3500" b="1" dirty="0" err="1"/>
              <a:t>hukmdori</a:t>
            </a:r>
            <a:r>
              <a:rPr lang="en-US" sz="3500" b="1" dirty="0"/>
              <a:t> deb </a:t>
            </a:r>
            <a:r>
              <a:rPr lang="en-US" sz="3500" b="1" dirty="0" err="1" smtClean="0"/>
              <a:t>e’lon</a:t>
            </a:r>
            <a:r>
              <a:rPr lang="en-US" sz="3500" b="1" dirty="0" smtClean="0"/>
              <a:t> </a:t>
            </a:r>
            <a:r>
              <a:rPr lang="en-US" sz="3500" b="1" dirty="0" err="1"/>
              <a:t>qilindi</a:t>
            </a:r>
            <a:r>
              <a:rPr lang="en-US" sz="3500" b="1" dirty="0"/>
              <a:t>. </a:t>
            </a:r>
            <a:endParaRPr lang="ru-RU" sz="3500" b="1" dirty="0">
              <a:solidFill>
                <a:schemeClr val="bg1"/>
              </a:solidFill>
            </a:endParaRPr>
          </a:p>
        </p:txBody>
      </p:sp>
      <p:sp>
        <p:nvSpPr>
          <p:cNvPr id="12" name="Стрелка вниз 11"/>
          <p:cNvSpPr/>
          <p:nvPr/>
        </p:nvSpPr>
        <p:spPr>
          <a:xfrm>
            <a:off x="2946165" y="1282456"/>
            <a:ext cx="4194628" cy="51283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34411" y="1795287"/>
            <a:ext cx="9487976" cy="4493538"/>
          </a:xfrm>
          <a:prstGeom prst="rect">
            <a:avLst/>
          </a:prstGeom>
          <a:noFill/>
        </p:spPr>
        <p:txBody>
          <a:bodyPr wrap="square" rtlCol="0">
            <a:spAutoFit/>
          </a:bodyPr>
          <a:lstStyle/>
          <a:p>
            <a:pPr algn="just"/>
            <a:r>
              <a:rPr lang="en-US" sz="2600" b="1" dirty="0" smtClean="0"/>
              <a:t>  </a:t>
            </a:r>
            <a:r>
              <a:rPr lang="en-US" sz="2600" b="1" dirty="0" err="1" smtClean="0"/>
              <a:t>Davlat</a:t>
            </a:r>
            <a:r>
              <a:rPr lang="en-US" sz="2600" b="1" dirty="0" smtClean="0"/>
              <a:t> </a:t>
            </a:r>
            <a:r>
              <a:rPr lang="en-US" sz="2600" b="1" dirty="0" err="1"/>
              <a:t>ishlarini</a:t>
            </a:r>
            <a:r>
              <a:rPr lang="en-US" sz="2600" b="1" dirty="0"/>
              <a:t> </a:t>
            </a:r>
            <a:r>
              <a:rPr lang="en-US" sz="2600" b="1" dirty="0" err="1"/>
              <a:t>boshqarishda</a:t>
            </a:r>
            <a:r>
              <a:rPr lang="en-US" sz="2600" b="1" dirty="0"/>
              <a:t> </a:t>
            </a:r>
            <a:r>
              <a:rPr lang="en-US" sz="2600" b="1" dirty="0" err="1"/>
              <a:t>unga</a:t>
            </a:r>
            <a:r>
              <a:rPr lang="en-US" sz="2600" b="1" dirty="0"/>
              <a:t> </a:t>
            </a:r>
            <a:r>
              <a:rPr lang="en-US" sz="2600" b="1" dirty="0" err="1"/>
              <a:t>onasi</a:t>
            </a:r>
            <a:r>
              <a:rPr lang="en-US" sz="2600" b="1" dirty="0"/>
              <a:t> </a:t>
            </a:r>
            <a:r>
              <a:rPr lang="en-US" sz="2600" b="1" dirty="0" err="1"/>
              <a:t>Qutlug</a:t>
            </a:r>
            <a:r>
              <a:rPr lang="en-US" sz="2600" b="1" dirty="0"/>
              <a:t>’ </a:t>
            </a:r>
            <a:r>
              <a:rPr lang="en-US" sz="2600" b="1" dirty="0" err="1"/>
              <a:t>Nigor</a:t>
            </a:r>
            <a:r>
              <a:rPr lang="en-US" sz="2600" b="1" dirty="0"/>
              <a:t> </a:t>
            </a:r>
            <a:r>
              <a:rPr lang="en-US" sz="2600" b="1" dirty="0" err="1"/>
              <a:t>xonimning</a:t>
            </a:r>
            <a:r>
              <a:rPr lang="en-US" sz="2600" b="1" dirty="0"/>
              <a:t> </a:t>
            </a:r>
            <a:r>
              <a:rPr lang="en-US" sz="2600" b="1" dirty="0" err="1"/>
              <a:t>ko’magi</a:t>
            </a:r>
            <a:r>
              <a:rPr lang="en-US" sz="2600" b="1" dirty="0"/>
              <a:t> </a:t>
            </a:r>
            <a:r>
              <a:rPr lang="en-US" sz="2600" b="1" dirty="0" err="1"/>
              <a:t>juda</a:t>
            </a:r>
            <a:r>
              <a:rPr lang="en-US" sz="2600" b="1" dirty="0"/>
              <a:t> </a:t>
            </a:r>
            <a:r>
              <a:rPr lang="en-US" sz="2600" b="1" dirty="0" err="1"/>
              <a:t>katta</a:t>
            </a:r>
            <a:r>
              <a:rPr lang="en-US" sz="2600" b="1" dirty="0"/>
              <a:t> b</a:t>
            </a:r>
            <a:r>
              <a:rPr lang="uz-Cyrl-UZ" sz="2600" b="1" dirty="0"/>
              <a:t>o’</a:t>
            </a:r>
            <a:r>
              <a:rPr lang="en-US" sz="2600" b="1" dirty="0" err="1"/>
              <a:t>ldi</a:t>
            </a:r>
            <a:r>
              <a:rPr lang="en-US" sz="2600" b="1" dirty="0"/>
              <a:t>. </a:t>
            </a:r>
            <a:r>
              <a:rPr lang="en-US" sz="2600" b="1" dirty="0" err="1"/>
              <a:t>Keyingi</a:t>
            </a:r>
            <a:r>
              <a:rPr lang="en-US" sz="2600" b="1" dirty="0"/>
              <a:t> </a:t>
            </a:r>
            <a:r>
              <a:rPr lang="en-US" sz="2600" b="1" dirty="0" err="1"/>
              <a:t>yillari</a:t>
            </a:r>
            <a:r>
              <a:rPr lang="en-US" sz="2600" b="1" dirty="0"/>
              <a:t> </a:t>
            </a:r>
            <a:r>
              <a:rPr lang="en-US" sz="2600" b="1" dirty="0" err="1"/>
              <a:t>Bobur</a:t>
            </a:r>
            <a:r>
              <a:rPr lang="en-US" sz="2600" b="1" dirty="0"/>
              <a:t> </a:t>
            </a:r>
            <a:r>
              <a:rPr lang="en-US" sz="2600" b="1" dirty="0" err="1"/>
              <a:t>Movarounnahrda</a:t>
            </a:r>
            <a:r>
              <a:rPr lang="en-US" sz="2600" b="1" dirty="0"/>
              <a:t> </a:t>
            </a:r>
            <a:r>
              <a:rPr lang="en-US" sz="2600" b="1" dirty="0" err="1"/>
              <a:t>katta</a:t>
            </a:r>
            <a:r>
              <a:rPr lang="en-US" sz="2600" b="1" dirty="0"/>
              <a:t> </a:t>
            </a:r>
            <a:r>
              <a:rPr lang="en-US" sz="2600" b="1" dirty="0" err="1"/>
              <a:t>davlat</a:t>
            </a:r>
            <a:r>
              <a:rPr lang="en-US" sz="2600" b="1" dirty="0"/>
              <a:t> </a:t>
            </a:r>
            <a:r>
              <a:rPr lang="en-US" sz="2600" b="1" dirty="0" err="1"/>
              <a:t>tuzishga</a:t>
            </a:r>
            <a:r>
              <a:rPr lang="en-US" sz="2600" b="1" dirty="0"/>
              <a:t> </a:t>
            </a:r>
            <a:r>
              <a:rPr lang="en-US" sz="2600" b="1" dirty="0" err="1"/>
              <a:t>harakat</a:t>
            </a:r>
            <a:r>
              <a:rPr lang="en-US" sz="2600" b="1" dirty="0"/>
              <a:t> </a:t>
            </a:r>
            <a:r>
              <a:rPr lang="en-US" sz="2600" b="1" dirty="0" err="1"/>
              <a:t>qildi</a:t>
            </a:r>
            <a:r>
              <a:rPr lang="en-US" sz="2600" b="1" dirty="0"/>
              <a:t>, </a:t>
            </a:r>
            <a:r>
              <a:rPr lang="en-US" sz="2600" b="1" dirty="0" err="1"/>
              <a:t>lekin</a:t>
            </a:r>
            <a:r>
              <a:rPr lang="en-US" sz="2600" b="1" dirty="0"/>
              <a:t> </a:t>
            </a:r>
            <a:r>
              <a:rPr lang="en-US" sz="2600" b="1" dirty="0" err="1"/>
              <a:t>temuriyzodalarning</a:t>
            </a:r>
            <a:r>
              <a:rPr lang="en-US" sz="2600" b="1" dirty="0"/>
              <a:t> </a:t>
            </a:r>
            <a:r>
              <a:rPr lang="en-US" sz="2600" b="1" dirty="0" err="1"/>
              <a:t>bir-biriga</a:t>
            </a:r>
            <a:r>
              <a:rPr lang="en-US" sz="2600" b="1" dirty="0"/>
              <a:t> bosh </a:t>
            </a:r>
            <a:r>
              <a:rPr lang="en-US" sz="2600" b="1" dirty="0" err="1"/>
              <a:t>qo’shmasliklari</a:t>
            </a:r>
            <a:r>
              <a:rPr lang="en-US" sz="2600" b="1" dirty="0"/>
              <a:t>, </a:t>
            </a:r>
            <a:r>
              <a:rPr lang="en-US" sz="2600" b="1" dirty="0" err="1"/>
              <a:t>tarqoq</a:t>
            </a:r>
            <a:r>
              <a:rPr lang="uz-Cyrl-UZ" sz="2600" b="1" dirty="0"/>
              <a:t>li</a:t>
            </a:r>
            <a:r>
              <a:rPr lang="en-US" sz="2600" b="1" dirty="0" err="1"/>
              <a:t>gi</a:t>
            </a:r>
            <a:r>
              <a:rPr lang="en-US" sz="2600" b="1" dirty="0"/>
              <a:t> </a:t>
            </a:r>
            <a:r>
              <a:rPr lang="en-US" sz="2600" b="1" dirty="0" err="1"/>
              <a:t>tufayli</a:t>
            </a:r>
            <a:r>
              <a:rPr lang="en-US" sz="2600" b="1" dirty="0"/>
              <a:t> </a:t>
            </a:r>
            <a:r>
              <a:rPr lang="en-US" sz="2600" b="1" dirty="0" err="1"/>
              <a:t>Bobur</a:t>
            </a:r>
            <a:r>
              <a:rPr lang="en-US" sz="2600" b="1" dirty="0"/>
              <a:t> Muhammad </a:t>
            </a:r>
            <a:r>
              <a:rPr lang="en-US" sz="2600" b="1" dirty="0" err="1"/>
              <a:t>SHayboniyxondan</a:t>
            </a:r>
            <a:r>
              <a:rPr lang="en-US" sz="2600" b="1" dirty="0"/>
              <a:t> </a:t>
            </a:r>
            <a:r>
              <a:rPr lang="en-US" sz="2600" b="1" dirty="0" err="1"/>
              <a:t>yengilib</a:t>
            </a:r>
            <a:r>
              <a:rPr lang="en-US" sz="2600" b="1" dirty="0"/>
              <a:t> </a:t>
            </a:r>
            <a:r>
              <a:rPr lang="en-US" sz="2600" b="1" dirty="0" err="1"/>
              <a:t>Kobulga</a:t>
            </a:r>
            <a:r>
              <a:rPr lang="en-US" sz="2600" b="1" dirty="0"/>
              <a:t>, </a:t>
            </a:r>
            <a:r>
              <a:rPr lang="en-US" sz="2600" b="1" dirty="0" err="1"/>
              <a:t>keyinchalik</a:t>
            </a:r>
            <a:r>
              <a:rPr lang="en-US" sz="2600" b="1" dirty="0"/>
              <a:t> </a:t>
            </a:r>
            <a:r>
              <a:rPr lang="en-US" sz="2600" b="1" dirty="0" err="1"/>
              <a:t>Badaxshonga</a:t>
            </a:r>
            <a:r>
              <a:rPr lang="en-US" sz="2600" b="1" dirty="0"/>
              <a:t> </a:t>
            </a:r>
            <a:r>
              <a:rPr lang="en-US" sz="2600" b="1" dirty="0" err="1"/>
              <a:t>ketishga</a:t>
            </a:r>
            <a:r>
              <a:rPr lang="en-US" sz="2600" b="1" dirty="0"/>
              <a:t> </a:t>
            </a:r>
            <a:r>
              <a:rPr lang="en-US" sz="2600" b="1" dirty="0" err="1"/>
              <a:t>majbur</a:t>
            </a:r>
            <a:r>
              <a:rPr lang="en-US" sz="2600" b="1" dirty="0"/>
              <a:t> </a:t>
            </a:r>
            <a:r>
              <a:rPr lang="en-US" sz="2600" b="1" dirty="0" err="1"/>
              <a:t>bo’ldi</a:t>
            </a:r>
            <a:r>
              <a:rPr lang="en-US" sz="2600" b="1" dirty="0"/>
              <a:t>. 1505 — 1515-yillari </a:t>
            </a:r>
            <a:r>
              <a:rPr lang="en-US" sz="2600" b="1" dirty="0" err="1"/>
              <a:t>Bobur</a:t>
            </a:r>
            <a:r>
              <a:rPr lang="en-US" sz="2600" b="1" dirty="0"/>
              <a:t> </a:t>
            </a:r>
            <a:r>
              <a:rPr lang="en-US" sz="2600" b="1" dirty="0" err="1"/>
              <a:t>yana</a:t>
            </a:r>
            <a:r>
              <a:rPr lang="en-US" sz="2600" b="1" dirty="0"/>
              <a:t> </a:t>
            </a:r>
            <a:r>
              <a:rPr lang="en-US" sz="2600" b="1" dirty="0" err="1"/>
              <a:t>temuriylar</a:t>
            </a:r>
            <a:r>
              <a:rPr lang="en-US" sz="2600" b="1" dirty="0"/>
              <a:t> </a:t>
            </a:r>
            <a:r>
              <a:rPr lang="en-US" sz="2600" b="1" dirty="0" err="1"/>
              <a:t>davlatini</a:t>
            </a:r>
            <a:r>
              <a:rPr lang="en-US" sz="2600" b="1" dirty="0"/>
              <a:t> </a:t>
            </a:r>
            <a:r>
              <a:rPr lang="en-US" sz="2600" b="1" dirty="0" err="1"/>
              <a:t>tiklash</a:t>
            </a:r>
            <a:r>
              <a:rPr lang="en-US" sz="2600" b="1" dirty="0"/>
              <a:t> </a:t>
            </a:r>
            <a:r>
              <a:rPr lang="en-US" sz="2600" b="1" dirty="0" err="1"/>
              <a:t>maqsadida</a:t>
            </a:r>
            <a:r>
              <a:rPr lang="en-US" sz="2600" b="1" dirty="0"/>
              <a:t> </a:t>
            </a:r>
            <a:r>
              <a:rPr lang="en-US" sz="2600" b="1" dirty="0" err="1"/>
              <a:t>Movarounnahrga</a:t>
            </a:r>
            <a:r>
              <a:rPr lang="en-US" sz="2600" b="1" dirty="0"/>
              <a:t> </a:t>
            </a:r>
            <a:r>
              <a:rPr lang="en-US" sz="2600" b="1" dirty="0" err="1"/>
              <a:t>qaytishga</a:t>
            </a:r>
            <a:r>
              <a:rPr lang="en-US" sz="2600" b="1" dirty="0"/>
              <a:t> </a:t>
            </a:r>
            <a:r>
              <a:rPr lang="en-US" sz="2600" b="1" dirty="0" err="1"/>
              <a:t>harakat</a:t>
            </a:r>
            <a:r>
              <a:rPr lang="en-US" sz="2600" b="1" dirty="0"/>
              <a:t> </a:t>
            </a:r>
            <a:r>
              <a:rPr lang="en-US" sz="2600" b="1" dirty="0" err="1"/>
              <a:t>qilib</a:t>
            </a:r>
            <a:r>
              <a:rPr lang="en-US" sz="2600" b="1" dirty="0"/>
              <a:t> </a:t>
            </a:r>
            <a:r>
              <a:rPr lang="en-US" sz="2600" b="1" dirty="0" err="1"/>
              <a:t>ko’rdi</a:t>
            </a:r>
            <a:r>
              <a:rPr lang="en-US" sz="2600" b="1" dirty="0"/>
              <a:t>, </a:t>
            </a:r>
            <a:r>
              <a:rPr lang="en-US" sz="2600" b="1" dirty="0" err="1"/>
              <a:t>lekin</a:t>
            </a:r>
            <a:r>
              <a:rPr lang="en-US" sz="2600" b="1" dirty="0"/>
              <a:t> </a:t>
            </a:r>
            <a:r>
              <a:rPr lang="en-US" sz="2600" b="1" dirty="0" err="1"/>
              <a:t>bu</a:t>
            </a:r>
            <a:r>
              <a:rPr lang="en-US" sz="2600" b="1" dirty="0"/>
              <a:t> </a:t>
            </a:r>
            <a:r>
              <a:rPr lang="en-US" sz="2600" b="1" dirty="0" err="1"/>
              <a:t>yurishlar</a:t>
            </a:r>
            <a:r>
              <a:rPr lang="en-US" sz="2600" b="1" dirty="0"/>
              <a:t> ham </a:t>
            </a:r>
            <a:r>
              <a:rPr lang="en-US" sz="2600" b="1" dirty="0" err="1"/>
              <a:t>befoyda</a:t>
            </a:r>
            <a:r>
              <a:rPr lang="en-US" sz="2600" b="1" dirty="0"/>
              <a:t> </a:t>
            </a:r>
            <a:r>
              <a:rPr lang="en-US" sz="2600" b="1" dirty="0" err="1"/>
              <a:t>ketdi</a:t>
            </a:r>
            <a:r>
              <a:rPr lang="en-US" sz="2600" b="1" dirty="0"/>
              <a:t>. </a:t>
            </a:r>
            <a:r>
              <a:rPr lang="en-US" sz="2600" b="1" dirty="0" err="1"/>
              <a:t>SHundan</a:t>
            </a:r>
            <a:r>
              <a:rPr lang="en-US" sz="2600" b="1" dirty="0"/>
              <a:t> </a:t>
            </a:r>
            <a:r>
              <a:rPr lang="en-US" sz="2600" b="1" dirty="0" err="1"/>
              <a:t>keyin</a:t>
            </a:r>
            <a:r>
              <a:rPr lang="en-US" sz="2600" b="1" dirty="0"/>
              <a:t> </a:t>
            </a:r>
            <a:r>
              <a:rPr lang="en-US" sz="2600" b="1" dirty="0" err="1"/>
              <a:t>Bobur</a:t>
            </a:r>
            <a:r>
              <a:rPr lang="en-US" sz="2600" b="1" dirty="0"/>
              <a:t> </a:t>
            </a:r>
            <a:r>
              <a:rPr lang="en-US" sz="2600" b="1" dirty="0" err="1"/>
              <a:t>Afg’onistonda</a:t>
            </a:r>
            <a:r>
              <a:rPr lang="en-US" sz="2600" b="1" dirty="0"/>
              <a:t> </a:t>
            </a:r>
            <a:r>
              <a:rPr lang="en-US" sz="2600" b="1" dirty="0" err="1"/>
              <a:t>hokimiyatini</a:t>
            </a:r>
            <a:r>
              <a:rPr lang="en-US" sz="2600" b="1" dirty="0"/>
              <a:t> </a:t>
            </a:r>
            <a:r>
              <a:rPr lang="en-US" sz="2600" b="1" dirty="0" err="1"/>
              <a:t>mustahkamlagach</a:t>
            </a:r>
            <a:r>
              <a:rPr lang="en-US" sz="2600" b="1" dirty="0"/>
              <a:t>, </a:t>
            </a:r>
            <a:r>
              <a:rPr lang="en-US" sz="2600" b="1" dirty="0" err="1"/>
              <a:t>Hindistonga</a:t>
            </a:r>
            <a:r>
              <a:rPr lang="en-US" sz="2600" b="1" dirty="0"/>
              <a:t> </a:t>
            </a:r>
            <a:r>
              <a:rPr lang="en-US" sz="2600" b="1" dirty="0" err="1"/>
              <a:t>yo’l</a:t>
            </a:r>
            <a:r>
              <a:rPr lang="en-US" sz="2600" b="1" dirty="0"/>
              <a:t> </a:t>
            </a:r>
            <a:r>
              <a:rPr lang="en-US" sz="2600" b="1" dirty="0" err="1"/>
              <a:t>oldi</a:t>
            </a:r>
            <a:r>
              <a:rPr lang="en-US" sz="2600" b="1" dirty="0"/>
              <a:t>. 1525-yili </a:t>
            </a:r>
            <a:r>
              <a:rPr lang="en-US" sz="2600" b="1" dirty="0" err="1"/>
              <a:t>Dehlining</a:t>
            </a:r>
            <a:r>
              <a:rPr lang="en-US" sz="2600" b="1" dirty="0"/>
              <a:t> </a:t>
            </a:r>
            <a:r>
              <a:rPr lang="en-US" sz="2600" b="1" dirty="0" err="1"/>
              <a:t>shimolida</a:t>
            </a:r>
            <a:r>
              <a:rPr lang="en-US" sz="2600" b="1" dirty="0"/>
              <a:t> </a:t>
            </a:r>
            <a:r>
              <a:rPr lang="en-US" sz="2600" b="1" dirty="0" err="1"/>
              <a:t>Panipatda</a:t>
            </a:r>
            <a:r>
              <a:rPr lang="en-US" sz="2600" b="1" dirty="0"/>
              <a:t> </a:t>
            </a:r>
            <a:r>
              <a:rPr lang="en-US" sz="2600" b="1" dirty="0" err="1"/>
              <a:t>Dehli</a:t>
            </a:r>
            <a:r>
              <a:rPr lang="en-US" sz="2600" b="1" dirty="0"/>
              <a:t> </a:t>
            </a:r>
            <a:r>
              <a:rPr lang="en-US" sz="2600" b="1" dirty="0" err="1"/>
              <a:t>sultoni</a:t>
            </a:r>
            <a:r>
              <a:rPr lang="en-US" sz="2600" b="1" dirty="0"/>
              <a:t> </a:t>
            </a:r>
            <a:r>
              <a:rPr lang="en-US" sz="2600" b="1" dirty="0" err="1"/>
              <a:t>Ibrohim</a:t>
            </a:r>
            <a:r>
              <a:rPr lang="en-US" sz="2600" b="1" dirty="0"/>
              <a:t> </a:t>
            </a:r>
            <a:r>
              <a:rPr lang="en-US" sz="2600" b="1" dirty="0" err="1"/>
              <a:t>Lo’di</a:t>
            </a:r>
            <a:r>
              <a:rPr lang="en-US" sz="2600" b="1" dirty="0"/>
              <a:t> </a:t>
            </a:r>
            <a:r>
              <a:rPr lang="en-US" sz="2600" b="1" dirty="0" err="1"/>
              <a:t>qo’shinini</a:t>
            </a:r>
            <a:r>
              <a:rPr lang="en-US" sz="2600" b="1" dirty="0"/>
              <a:t> </a:t>
            </a:r>
            <a:r>
              <a:rPr lang="en-US" sz="2600" b="1" dirty="0" err="1"/>
              <a:t>yengib</a:t>
            </a:r>
            <a:r>
              <a:rPr lang="en-US" sz="2600" b="1" dirty="0"/>
              <a:t>, </a:t>
            </a:r>
            <a:r>
              <a:rPr lang="en-US" sz="2600" b="1" dirty="0" err="1"/>
              <a:t>boburiylar</a:t>
            </a:r>
            <a:r>
              <a:rPr lang="en-US" sz="2600" b="1" dirty="0"/>
              <a:t> </a:t>
            </a:r>
            <a:r>
              <a:rPr lang="en-US" sz="2600" b="1" dirty="0" err="1"/>
              <a:t>davlatiga</a:t>
            </a:r>
            <a:r>
              <a:rPr lang="en-US" sz="2600" b="1" dirty="0"/>
              <a:t> </a:t>
            </a:r>
            <a:r>
              <a:rPr lang="en-US" sz="2600" b="1" dirty="0" err="1"/>
              <a:t>asos</a:t>
            </a:r>
            <a:r>
              <a:rPr lang="en-US" sz="2600" b="1" dirty="0"/>
              <a:t> </a:t>
            </a:r>
            <a:r>
              <a:rPr lang="en-US" sz="2600" b="1" dirty="0" err="1"/>
              <a:t>soldi</a:t>
            </a:r>
            <a:r>
              <a:rPr lang="en-US" sz="2600" b="1" dirty="0"/>
              <a:t>.</a:t>
            </a:r>
            <a:endParaRPr lang="ru-RU" sz="2600" b="1" dirty="0"/>
          </a:p>
        </p:txBody>
      </p:sp>
    </p:spTree>
    <p:extLst>
      <p:ext uri="{BB962C8B-B14F-4D97-AF65-F5344CB8AC3E}">
        <p14:creationId xmlns:p14="http://schemas.microsoft.com/office/powerpoint/2010/main" val="606790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Горизонтальный свиток 4"/>
          <p:cNvSpPr/>
          <p:nvPr/>
        </p:nvSpPr>
        <p:spPr>
          <a:xfrm>
            <a:off x="491319" y="2590800"/>
            <a:ext cx="8898341" cy="3793066"/>
          </a:xfrm>
          <a:prstGeom prst="horizontalScroll">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rPr>
              <a:t>U </a:t>
            </a:r>
            <a:r>
              <a:rPr lang="en-US" sz="2800" b="1" dirty="0" err="1">
                <a:solidFill>
                  <a:schemeClr val="tx1"/>
                </a:solidFill>
              </a:rPr>
              <a:t>har</a:t>
            </a:r>
            <a:r>
              <a:rPr lang="en-US" sz="2800" b="1" dirty="0">
                <a:solidFill>
                  <a:schemeClr val="tx1"/>
                </a:solidFill>
              </a:rPr>
              <a:t> </a:t>
            </a:r>
            <a:r>
              <a:rPr lang="en-US" sz="2800" b="1" dirty="0" err="1">
                <a:solidFill>
                  <a:schemeClr val="tx1"/>
                </a:solidFill>
              </a:rPr>
              <a:t>bir</a:t>
            </a:r>
            <a:r>
              <a:rPr lang="en-US" sz="2800" b="1" dirty="0">
                <a:solidFill>
                  <a:schemeClr val="tx1"/>
                </a:solidFill>
              </a:rPr>
              <a:t> </a:t>
            </a:r>
            <a:r>
              <a:rPr lang="en-US" sz="2800" b="1" dirty="0" err="1">
                <a:solidFill>
                  <a:schemeClr val="tx1"/>
                </a:solidFill>
              </a:rPr>
              <a:t>sohani</a:t>
            </a:r>
            <a:r>
              <a:rPr lang="en-US" sz="2800" b="1" dirty="0">
                <a:solidFill>
                  <a:schemeClr val="tx1"/>
                </a:solidFill>
              </a:rPr>
              <a:t> </a:t>
            </a:r>
            <a:r>
              <a:rPr lang="en-US" sz="2800" b="1" dirty="0" err="1">
                <a:solidFill>
                  <a:schemeClr val="tx1"/>
                </a:solidFill>
              </a:rPr>
              <a:t>aniq</a:t>
            </a:r>
            <a:r>
              <a:rPr lang="en-US" sz="2800" b="1" dirty="0">
                <a:solidFill>
                  <a:schemeClr val="tx1"/>
                </a:solidFill>
              </a:rPr>
              <a:t> </a:t>
            </a:r>
            <a:r>
              <a:rPr lang="en-US" sz="2800" b="1" dirty="0" err="1">
                <a:solidFill>
                  <a:schemeClr val="tx1"/>
                </a:solidFill>
              </a:rPr>
              <a:t>bilishga</a:t>
            </a:r>
            <a:r>
              <a:rPr lang="en-US" sz="2800" b="1" dirty="0">
                <a:solidFill>
                  <a:schemeClr val="tx1"/>
                </a:solidFill>
              </a:rPr>
              <a:t> </a:t>
            </a:r>
            <a:r>
              <a:rPr lang="en-US" sz="2800" b="1" dirty="0" err="1">
                <a:solidFill>
                  <a:schemeClr val="tx1"/>
                </a:solidFill>
              </a:rPr>
              <a:t>intilgan</a:t>
            </a:r>
            <a:r>
              <a:rPr lang="en-US" sz="2800" b="1" dirty="0">
                <a:solidFill>
                  <a:schemeClr val="tx1"/>
                </a:solidFill>
              </a:rPr>
              <a:t>, </a:t>
            </a:r>
            <a:r>
              <a:rPr lang="en-US" sz="2800" b="1" dirty="0" err="1">
                <a:solidFill>
                  <a:schemeClr val="tx1"/>
                </a:solidFill>
              </a:rPr>
              <a:t>undagi</a:t>
            </a:r>
            <a:r>
              <a:rPr lang="en-US" sz="2800" b="1" dirty="0">
                <a:solidFill>
                  <a:schemeClr val="tx1"/>
                </a:solidFill>
              </a:rPr>
              <a:t> </a:t>
            </a:r>
            <a:r>
              <a:rPr lang="en-US" sz="2800" b="1" dirty="0" err="1">
                <a:solidFill>
                  <a:schemeClr val="tx1"/>
                </a:solidFill>
              </a:rPr>
              <a:t>nuqsonlarni</a:t>
            </a:r>
            <a:r>
              <a:rPr lang="en-US" sz="2800" b="1" dirty="0">
                <a:solidFill>
                  <a:schemeClr val="tx1"/>
                </a:solidFill>
              </a:rPr>
              <a:t> </a:t>
            </a:r>
            <a:r>
              <a:rPr lang="en-US" sz="2800" b="1" dirty="0" err="1">
                <a:solidFill>
                  <a:schemeClr val="tx1"/>
                </a:solidFill>
              </a:rPr>
              <a:t>ko’ra</a:t>
            </a:r>
            <a:r>
              <a:rPr lang="en-US" sz="2800" b="1" dirty="0">
                <a:solidFill>
                  <a:schemeClr val="tx1"/>
                </a:solidFill>
              </a:rPr>
              <a:t> </a:t>
            </a:r>
            <a:r>
              <a:rPr lang="en-US" sz="2800" b="1" dirty="0" err="1">
                <a:solidFill>
                  <a:schemeClr val="tx1"/>
                </a:solidFill>
              </a:rPr>
              <a:t>olgan</a:t>
            </a:r>
            <a:r>
              <a:rPr lang="en-US" sz="2800" b="1" dirty="0">
                <a:solidFill>
                  <a:schemeClr val="tx1"/>
                </a:solidFill>
              </a:rPr>
              <a:t> </a:t>
            </a:r>
            <a:r>
              <a:rPr lang="en-US" sz="2800" b="1" dirty="0" err="1">
                <a:solidFill>
                  <a:schemeClr val="tx1"/>
                </a:solidFill>
              </a:rPr>
              <a:t>va</a:t>
            </a:r>
            <a:r>
              <a:rPr lang="en-US" sz="2800" b="1" dirty="0">
                <a:solidFill>
                  <a:schemeClr val="tx1"/>
                </a:solidFill>
              </a:rPr>
              <a:t> </a:t>
            </a:r>
            <a:r>
              <a:rPr lang="en-US" sz="2800" b="1" dirty="0" err="1">
                <a:solidFill>
                  <a:schemeClr val="tx1"/>
                </a:solidFill>
              </a:rPr>
              <a:t>masalaning</a:t>
            </a:r>
            <a:r>
              <a:rPr lang="en-US" sz="2800" b="1" dirty="0">
                <a:solidFill>
                  <a:schemeClr val="tx1"/>
                </a:solidFill>
              </a:rPr>
              <a:t> </a:t>
            </a:r>
            <a:r>
              <a:rPr lang="en-US" sz="2800" b="1" dirty="0" err="1">
                <a:solidFill>
                  <a:schemeClr val="tx1"/>
                </a:solidFill>
              </a:rPr>
              <a:t>mohiyatini</a:t>
            </a:r>
            <a:r>
              <a:rPr lang="en-US" sz="2800" b="1" dirty="0">
                <a:solidFill>
                  <a:schemeClr val="tx1"/>
                </a:solidFill>
              </a:rPr>
              <a:t> </a:t>
            </a:r>
            <a:r>
              <a:rPr lang="en-US" sz="2800" b="1" dirty="0" err="1">
                <a:solidFill>
                  <a:schemeClr val="tx1"/>
                </a:solidFill>
              </a:rPr>
              <a:t>tezda</a:t>
            </a:r>
            <a:r>
              <a:rPr lang="en-US" sz="2800" b="1" dirty="0">
                <a:solidFill>
                  <a:schemeClr val="tx1"/>
                </a:solidFill>
              </a:rPr>
              <a:t> </a:t>
            </a:r>
            <a:r>
              <a:rPr lang="en-US" sz="2800" b="1" dirty="0" err="1">
                <a:solidFill>
                  <a:schemeClr val="tx1"/>
                </a:solidFill>
              </a:rPr>
              <a:t>tushunib</a:t>
            </a:r>
            <a:r>
              <a:rPr lang="en-US" sz="2800" b="1" dirty="0">
                <a:solidFill>
                  <a:schemeClr val="tx1"/>
                </a:solidFill>
              </a:rPr>
              <a:t> </a:t>
            </a:r>
            <a:r>
              <a:rPr lang="en-US" sz="2800" b="1" dirty="0" err="1">
                <a:solidFill>
                  <a:schemeClr val="tx1"/>
                </a:solidFill>
              </a:rPr>
              <a:t>yetgan</a:t>
            </a:r>
            <a:r>
              <a:rPr lang="en-US" sz="2800" b="1" dirty="0">
                <a:solidFill>
                  <a:schemeClr val="tx1"/>
                </a:solidFill>
              </a:rPr>
              <a:t>.</a:t>
            </a:r>
            <a:endParaRPr lang="ru-RU" sz="2800" b="1" dirty="0">
              <a:solidFill>
                <a:schemeClr val="tx1"/>
              </a:solidFill>
            </a:endParaRPr>
          </a:p>
          <a:p>
            <a:pPr algn="just"/>
            <a:r>
              <a:rPr lang="en-US" sz="2800" b="1" dirty="0" err="1">
                <a:solidFill>
                  <a:schemeClr val="tx1"/>
                </a:solidFill>
              </a:rPr>
              <a:t>Jahon</a:t>
            </a:r>
            <a:r>
              <a:rPr lang="en-US" sz="2800" b="1" dirty="0">
                <a:solidFill>
                  <a:schemeClr val="tx1"/>
                </a:solidFill>
              </a:rPr>
              <a:t> </a:t>
            </a:r>
            <a:r>
              <a:rPr lang="en-US" sz="2800" b="1" dirty="0" err="1">
                <a:solidFill>
                  <a:schemeClr val="tx1"/>
                </a:solidFill>
              </a:rPr>
              <a:t>sharqshunoslari</a:t>
            </a:r>
            <a:r>
              <a:rPr lang="en-US" sz="2800" b="1" dirty="0">
                <a:solidFill>
                  <a:schemeClr val="tx1"/>
                </a:solidFill>
              </a:rPr>
              <a:t> </a:t>
            </a:r>
            <a:r>
              <a:rPr lang="en-US" sz="2800" b="1" dirty="0" err="1">
                <a:solidFill>
                  <a:schemeClr val="tx1"/>
                </a:solidFill>
              </a:rPr>
              <a:t>tomonidan</a:t>
            </a:r>
            <a:r>
              <a:rPr lang="en-US" sz="2800" b="1" dirty="0">
                <a:solidFill>
                  <a:schemeClr val="tx1"/>
                </a:solidFill>
              </a:rPr>
              <a:t> </a:t>
            </a:r>
            <a:r>
              <a:rPr lang="en-US" sz="2800" b="1" dirty="0" err="1">
                <a:solidFill>
                  <a:schemeClr val="tx1"/>
                </a:solidFill>
              </a:rPr>
              <a:t>ulug</a:t>
            </a:r>
            <a:r>
              <a:rPr lang="en-US" sz="2800" b="1" dirty="0">
                <a:solidFill>
                  <a:schemeClr val="tx1"/>
                </a:solidFill>
              </a:rPr>
              <a:t>’ </a:t>
            </a:r>
            <a:r>
              <a:rPr lang="en-US" sz="2800" b="1" dirty="0" err="1">
                <a:solidFill>
                  <a:schemeClr val="tx1"/>
                </a:solidFill>
              </a:rPr>
              <a:t>olim</a:t>
            </a:r>
            <a:r>
              <a:rPr lang="en-US" sz="2800" b="1" dirty="0">
                <a:solidFill>
                  <a:schemeClr val="tx1"/>
                </a:solidFill>
              </a:rPr>
              <a:t> </a:t>
            </a:r>
            <a:r>
              <a:rPr lang="en-US" sz="2800" b="1" dirty="0" err="1">
                <a:solidFill>
                  <a:schemeClr val="tx1"/>
                </a:solidFill>
              </a:rPr>
              <a:t>sifatida</a:t>
            </a:r>
            <a:r>
              <a:rPr lang="en-US" sz="2800" b="1" dirty="0">
                <a:solidFill>
                  <a:schemeClr val="tx1"/>
                </a:solidFill>
              </a:rPr>
              <a:t> </a:t>
            </a:r>
            <a:r>
              <a:rPr lang="en-US" sz="2800" b="1" dirty="0" err="1" smtClean="0">
                <a:solidFill>
                  <a:schemeClr val="tx1"/>
                </a:solidFill>
              </a:rPr>
              <a:t>e’tirof</a:t>
            </a:r>
            <a:r>
              <a:rPr lang="en-US" sz="2800" b="1" dirty="0" smtClean="0">
                <a:solidFill>
                  <a:schemeClr val="tx1"/>
                </a:solidFill>
              </a:rPr>
              <a:t> </a:t>
            </a:r>
            <a:r>
              <a:rPr lang="en-US" sz="2800" b="1" dirty="0" err="1" smtClean="0">
                <a:solidFill>
                  <a:schemeClr val="tx1"/>
                </a:solidFill>
              </a:rPr>
              <a:t>etilgan</a:t>
            </a:r>
            <a:r>
              <a:rPr lang="en-US" sz="2800" b="1" dirty="0" smtClean="0">
                <a:solidFill>
                  <a:schemeClr val="tx1"/>
                </a:solidFill>
              </a:rPr>
              <a:t>. </a:t>
            </a:r>
            <a:r>
              <a:rPr lang="en-US" sz="2800" b="1" dirty="0" err="1">
                <a:solidFill>
                  <a:schemeClr val="tx1"/>
                </a:solidFill>
              </a:rPr>
              <a:t>Bobur</a:t>
            </a:r>
            <a:r>
              <a:rPr lang="en-US" sz="2800" b="1" dirty="0">
                <a:solidFill>
                  <a:schemeClr val="tx1"/>
                </a:solidFill>
              </a:rPr>
              <a:t> fanning </a:t>
            </a:r>
            <a:r>
              <a:rPr lang="en-US" sz="2800" b="1" dirty="0" err="1">
                <a:solidFill>
                  <a:schemeClr val="tx1"/>
                </a:solidFill>
              </a:rPr>
              <a:t>ko’pgina</a:t>
            </a:r>
            <a:r>
              <a:rPr lang="en-US" sz="2800" b="1" dirty="0">
                <a:solidFill>
                  <a:schemeClr val="tx1"/>
                </a:solidFill>
              </a:rPr>
              <a:t> </a:t>
            </a:r>
            <a:r>
              <a:rPr lang="en-US" sz="2800" b="1" dirty="0" err="1">
                <a:solidFill>
                  <a:schemeClr val="tx1"/>
                </a:solidFill>
              </a:rPr>
              <a:t>sohalari</a:t>
            </a:r>
            <a:r>
              <a:rPr lang="en-US" sz="2800" b="1" dirty="0">
                <a:solidFill>
                  <a:schemeClr val="tx1"/>
                </a:solidFill>
              </a:rPr>
              <a:t> </a:t>
            </a:r>
            <a:r>
              <a:rPr lang="en-US" sz="2800" b="1" dirty="0" err="1">
                <a:solidFill>
                  <a:schemeClr val="tx1"/>
                </a:solidFill>
              </a:rPr>
              <a:t>bo’yicha</a:t>
            </a:r>
            <a:r>
              <a:rPr lang="en-US" sz="2800" b="1" dirty="0">
                <a:solidFill>
                  <a:schemeClr val="tx1"/>
                </a:solidFill>
              </a:rPr>
              <a:t> </a:t>
            </a:r>
            <a:r>
              <a:rPr lang="en-US" sz="2800" b="1" dirty="0" err="1">
                <a:solidFill>
                  <a:schemeClr val="tx1"/>
                </a:solidFill>
              </a:rPr>
              <a:t>qimmatli</a:t>
            </a:r>
            <a:r>
              <a:rPr lang="en-US" sz="2800" b="1" dirty="0">
                <a:solidFill>
                  <a:schemeClr val="tx1"/>
                </a:solidFill>
              </a:rPr>
              <a:t> </a:t>
            </a:r>
            <a:r>
              <a:rPr lang="en-US" sz="2800" b="1" dirty="0" err="1">
                <a:solidFill>
                  <a:schemeClr val="tx1"/>
                </a:solidFill>
              </a:rPr>
              <a:t>ishlarni</a:t>
            </a:r>
            <a:r>
              <a:rPr lang="en-US" sz="2800" b="1" dirty="0">
                <a:solidFill>
                  <a:schemeClr val="tx1"/>
                </a:solidFill>
              </a:rPr>
              <a:t> </a:t>
            </a:r>
            <a:r>
              <a:rPr lang="en-US" sz="2800" b="1" dirty="0" err="1">
                <a:solidFill>
                  <a:schemeClr val="tx1"/>
                </a:solidFill>
              </a:rPr>
              <a:t>amalga</a:t>
            </a:r>
            <a:r>
              <a:rPr lang="en-US" sz="2800" b="1" dirty="0">
                <a:solidFill>
                  <a:schemeClr val="tx1"/>
                </a:solidFill>
              </a:rPr>
              <a:t> </a:t>
            </a:r>
            <a:r>
              <a:rPr lang="en-US" sz="2800" b="1" dirty="0" err="1">
                <a:solidFill>
                  <a:schemeClr val="tx1"/>
                </a:solidFill>
              </a:rPr>
              <a:t>oshirgan</a:t>
            </a:r>
            <a:r>
              <a:rPr lang="en-US" sz="2800" b="1" dirty="0">
                <a:solidFill>
                  <a:schemeClr val="tx1"/>
                </a:solidFill>
              </a:rPr>
              <a:t>.</a:t>
            </a:r>
            <a:endParaRPr lang="ru-RU" sz="2800" b="1" dirty="0">
              <a:solidFill>
                <a:schemeClr val="tx1"/>
              </a:solidFill>
            </a:endParaRPr>
          </a:p>
        </p:txBody>
      </p:sp>
      <p:sp>
        <p:nvSpPr>
          <p:cNvPr id="6" name="Скругленный прямоугольник 5"/>
          <p:cNvSpPr/>
          <p:nvPr/>
        </p:nvSpPr>
        <p:spPr>
          <a:xfrm>
            <a:off x="491319" y="321733"/>
            <a:ext cx="8898341" cy="2218266"/>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Bobur</a:t>
            </a:r>
            <a:r>
              <a:rPr lang="en-US" sz="2800" b="1" dirty="0">
                <a:solidFill>
                  <a:schemeClr val="tx1"/>
                </a:solidFill>
              </a:rPr>
              <a:t> </a:t>
            </a:r>
            <a:r>
              <a:rPr lang="en-US" sz="2800" b="1" dirty="0" err="1">
                <a:solidFill>
                  <a:schemeClr val="tx1"/>
                </a:solidFill>
              </a:rPr>
              <a:t>ilm</a:t>
            </a:r>
            <a:r>
              <a:rPr lang="en-US" sz="2800" b="1" dirty="0">
                <a:solidFill>
                  <a:schemeClr val="tx1"/>
                </a:solidFill>
              </a:rPr>
              <a:t>-fanning, </a:t>
            </a:r>
            <a:r>
              <a:rPr lang="en-US" sz="2800" b="1" dirty="0" err="1">
                <a:solidFill>
                  <a:schemeClr val="tx1"/>
                </a:solidFill>
              </a:rPr>
              <a:t>sanoatning</a:t>
            </a:r>
            <a:r>
              <a:rPr lang="en-US" sz="2800" b="1" dirty="0">
                <a:solidFill>
                  <a:schemeClr val="tx1"/>
                </a:solidFill>
              </a:rPr>
              <a:t>, </a:t>
            </a:r>
            <a:r>
              <a:rPr lang="en-US" sz="2800" b="1" dirty="0" err="1">
                <a:solidFill>
                  <a:schemeClr val="tx1"/>
                </a:solidFill>
              </a:rPr>
              <a:t>umuman</a:t>
            </a:r>
            <a:r>
              <a:rPr lang="en-US" sz="2800" b="1" dirty="0">
                <a:solidFill>
                  <a:schemeClr val="tx1"/>
                </a:solidFill>
              </a:rPr>
              <a:t>, </a:t>
            </a:r>
            <a:r>
              <a:rPr lang="en-US" sz="2800" b="1" dirty="0" err="1">
                <a:solidFill>
                  <a:schemeClr val="tx1"/>
                </a:solidFill>
              </a:rPr>
              <a:t>hayotning</a:t>
            </a:r>
            <a:r>
              <a:rPr lang="en-US" sz="2800" b="1" dirty="0">
                <a:solidFill>
                  <a:schemeClr val="tx1"/>
                </a:solidFill>
              </a:rPr>
              <a:t> </a:t>
            </a:r>
            <a:r>
              <a:rPr lang="en-US" sz="2800" b="1" dirty="0" err="1">
                <a:solidFill>
                  <a:schemeClr val="tx1"/>
                </a:solidFill>
              </a:rPr>
              <a:t>hamma</a:t>
            </a:r>
            <a:r>
              <a:rPr lang="en-US" sz="2800" b="1" dirty="0">
                <a:solidFill>
                  <a:schemeClr val="tx1"/>
                </a:solidFill>
              </a:rPr>
              <a:t> </a:t>
            </a:r>
            <a:r>
              <a:rPr lang="en-US" sz="2800" b="1" dirty="0" err="1">
                <a:solidFill>
                  <a:schemeClr val="tx1"/>
                </a:solidFill>
              </a:rPr>
              <a:t>sohalari</a:t>
            </a:r>
            <a:r>
              <a:rPr lang="en-US" sz="2800" b="1" dirty="0">
                <a:solidFill>
                  <a:schemeClr val="tx1"/>
                </a:solidFill>
              </a:rPr>
              <a:t> </a:t>
            </a:r>
            <a:r>
              <a:rPr lang="en-US" sz="2800" b="1" dirty="0" err="1">
                <a:solidFill>
                  <a:schemeClr val="tx1"/>
                </a:solidFill>
              </a:rPr>
              <a:t>bilan</a:t>
            </a:r>
            <a:r>
              <a:rPr lang="en-US" sz="2800" b="1" dirty="0">
                <a:solidFill>
                  <a:schemeClr val="tx1"/>
                </a:solidFill>
              </a:rPr>
              <a:t> </a:t>
            </a:r>
            <a:r>
              <a:rPr lang="en-US" sz="2800" b="1" dirty="0" err="1">
                <a:solidFill>
                  <a:schemeClr val="tx1"/>
                </a:solidFill>
              </a:rPr>
              <a:t>yaqindan</a:t>
            </a:r>
            <a:r>
              <a:rPr lang="en-US" sz="2800" b="1" dirty="0">
                <a:solidFill>
                  <a:schemeClr val="tx1"/>
                </a:solidFill>
              </a:rPr>
              <a:t> </a:t>
            </a:r>
            <a:r>
              <a:rPr lang="en-US" sz="2800" b="1" dirty="0" err="1">
                <a:solidFill>
                  <a:schemeClr val="tx1"/>
                </a:solidFill>
              </a:rPr>
              <a:t>qiziqqan</a:t>
            </a:r>
            <a:r>
              <a:rPr lang="en-US" sz="2800" b="1" dirty="0">
                <a:solidFill>
                  <a:schemeClr val="tx1"/>
                </a:solidFill>
              </a:rPr>
              <a:t>. </a:t>
            </a:r>
            <a:r>
              <a:rPr lang="en-US" sz="2800" b="1" dirty="0" err="1">
                <a:solidFill>
                  <a:schemeClr val="tx1"/>
                </a:solidFill>
              </a:rPr>
              <a:t>G’ayrat</a:t>
            </a:r>
            <a:r>
              <a:rPr lang="en-US" sz="2800" b="1" dirty="0">
                <a:solidFill>
                  <a:schemeClr val="tx1"/>
                </a:solidFill>
              </a:rPr>
              <a:t> </a:t>
            </a:r>
            <a:r>
              <a:rPr lang="en-US" sz="2800" b="1" dirty="0" err="1">
                <a:solidFill>
                  <a:schemeClr val="tx1"/>
                </a:solidFill>
              </a:rPr>
              <a:t>va</a:t>
            </a:r>
            <a:r>
              <a:rPr lang="en-US" sz="2800" b="1" dirty="0">
                <a:solidFill>
                  <a:schemeClr val="tx1"/>
                </a:solidFill>
              </a:rPr>
              <a:t> </a:t>
            </a:r>
            <a:r>
              <a:rPr lang="en-US" sz="2800" b="1" dirty="0" err="1">
                <a:solidFill>
                  <a:schemeClr val="tx1"/>
                </a:solidFill>
              </a:rPr>
              <a:t>tashabbus</a:t>
            </a:r>
            <a:r>
              <a:rPr lang="en-US" sz="2800" b="1" dirty="0">
                <a:solidFill>
                  <a:schemeClr val="tx1"/>
                </a:solidFill>
              </a:rPr>
              <a:t>, </a:t>
            </a:r>
            <a:r>
              <a:rPr lang="en-US" sz="2800" b="1" dirty="0" err="1">
                <a:solidFill>
                  <a:schemeClr val="tx1"/>
                </a:solidFill>
              </a:rPr>
              <a:t>sinchkovlik</a:t>
            </a:r>
            <a:r>
              <a:rPr lang="en-US" sz="2800" b="1" dirty="0">
                <a:solidFill>
                  <a:schemeClr val="tx1"/>
                </a:solidFill>
              </a:rPr>
              <a:t> </a:t>
            </a:r>
            <a:r>
              <a:rPr lang="en-US" sz="2800" b="1" dirty="0" err="1">
                <a:solidFill>
                  <a:schemeClr val="tx1"/>
                </a:solidFill>
              </a:rPr>
              <a:t>va</a:t>
            </a:r>
            <a:r>
              <a:rPr lang="en-US" sz="2800" b="1" dirty="0">
                <a:solidFill>
                  <a:schemeClr val="tx1"/>
                </a:solidFill>
              </a:rPr>
              <a:t> </a:t>
            </a:r>
            <a:r>
              <a:rPr lang="en-US" sz="2800" b="1" dirty="0" err="1">
                <a:solidFill>
                  <a:schemeClr val="tx1"/>
                </a:solidFill>
              </a:rPr>
              <a:t>ist</a:t>
            </a:r>
            <a:r>
              <a:rPr lang="uz-Cyrl-UZ" sz="2800" b="1" dirty="0" smtClean="0">
                <a:solidFill>
                  <a:schemeClr val="tx1"/>
                </a:solidFill>
              </a:rPr>
              <a:t>e</a:t>
            </a:r>
            <a:r>
              <a:rPr lang="en-US" sz="2800" b="1" dirty="0" smtClean="0">
                <a:solidFill>
                  <a:schemeClr val="tx1"/>
                </a:solidFill>
              </a:rPr>
              <a:t>’</a:t>
            </a:r>
            <a:r>
              <a:rPr lang="en-US" sz="2800" b="1" dirty="0" err="1" smtClean="0">
                <a:solidFill>
                  <a:schemeClr val="tx1"/>
                </a:solidFill>
              </a:rPr>
              <a:t>dod</a:t>
            </a:r>
            <a:r>
              <a:rPr lang="en-US" sz="2800" b="1" dirty="0" smtClean="0">
                <a:solidFill>
                  <a:schemeClr val="tx1"/>
                </a:solidFill>
              </a:rPr>
              <a:t> </a:t>
            </a:r>
            <a:r>
              <a:rPr lang="en-US" sz="2800" b="1" dirty="0" err="1">
                <a:solidFill>
                  <a:schemeClr val="tx1"/>
                </a:solidFill>
              </a:rPr>
              <a:t>Boburni</a:t>
            </a:r>
            <a:r>
              <a:rPr lang="en-US" sz="2800" b="1" dirty="0">
                <a:solidFill>
                  <a:schemeClr val="tx1"/>
                </a:solidFill>
              </a:rPr>
              <a:t> </a:t>
            </a:r>
            <a:r>
              <a:rPr lang="en-US" sz="2800" b="1" dirty="0" err="1">
                <a:solidFill>
                  <a:schemeClr val="tx1"/>
                </a:solidFill>
              </a:rPr>
              <a:t>rivojlangan</a:t>
            </a:r>
            <a:r>
              <a:rPr lang="en-US" sz="2800" b="1" dirty="0">
                <a:solidFill>
                  <a:schemeClr val="tx1"/>
                </a:solidFill>
              </a:rPr>
              <a:t> f</a:t>
            </a:r>
            <a:r>
              <a:rPr lang="uz-Cyrl-UZ" sz="2800" b="1" dirty="0">
                <a:solidFill>
                  <a:schemeClr val="tx1"/>
                </a:solidFill>
              </a:rPr>
              <a:t>eo</a:t>
            </a:r>
            <a:r>
              <a:rPr lang="en-US" sz="2800" b="1" dirty="0">
                <a:solidFill>
                  <a:schemeClr val="tx1"/>
                </a:solidFill>
              </a:rPr>
              <a:t>dal </a:t>
            </a:r>
            <a:r>
              <a:rPr lang="en-US" sz="2800" b="1" dirty="0" err="1">
                <a:solidFill>
                  <a:schemeClr val="tx1"/>
                </a:solidFill>
              </a:rPr>
              <a:t>davrining</a:t>
            </a:r>
            <a:r>
              <a:rPr lang="en-US" sz="2800" b="1" dirty="0">
                <a:solidFill>
                  <a:schemeClr val="tx1"/>
                </a:solidFill>
              </a:rPr>
              <a:t> </a:t>
            </a:r>
            <a:r>
              <a:rPr lang="en-US" sz="2800" b="1" dirty="0" err="1">
                <a:solidFill>
                  <a:schemeClr val="tx1"/>
                </a:solidFill>
              </a:rPr>
              <a:t>ulug</a:t>
            </a:r>
            <a:r>
              <a:rPr lang="en-US" sz="2800" b="1" dirty="0">
                <a:solidFill>
                  <a:schemeClr val="tx1"/>
                </a:solidFill>
              </a:rPr>
              <a:t>’ </a:t>
            </a:r>
            <a:r>
              <a:rPr lang="en-US" sz="2800" b="1" dirty="0" err="1">
                <a:solidFill>
                  <a:schemeClr val="tx1"/>
                </a:solidFill>
              </a:rPr>
              <a:t>namoyandalaridan</a:t>
            </a:r>
            <a:r>
              <a:rPr lang="en-US" sz="2800" b="1" dirty="0">
                <a:solidFill>
                  <a:schemeClr val="tx1"/>
                </a:solidFill>
              </a:rPr>
              <a:t> </a:t>
            </a:r>
            <a:r>
              <a:rPr lang="en-US" sz="2800" b="1" dirty="0" err="1">
                <a:solidFill>
                  <a:schemeClr val="tx1"/>
                </a:solidFill>
              </a:rPr>
              <a:t>biriga</a:t>
            </a:r>
            <a:r>
              <a:rPr lang="en-US" sz="2800" b="1" dirty="0">
                <a:solidFill>
                  <a:schemeClr val="tx1"/>
                </a:solidFill>
              </a:rPr>
              <a:t> </a:t>
            </a:r>
            <a:r>
              <a:rPr lang="en-US" sz="2800" b="1" dirty="0" err="1">
                <a:solidFill>
                  <a:schemeClr val="tx1"/>
                </a:solidFill>
              </a:rPr>
              <a:t>aylantirdi</a:t>
            </a:r>
            <a:r>
              <a:rPr lang="en-US" sz="2800" b="1" dirty="0">
                <a:solidFill>
                  <a:schemeClr val="tx1"/>
                </a:solidFill>
              </a:rPr>
              <a:t>.</a:t>
            </a:r>
            <a:endParaRPr lang="ru-RU" sz="2800" b="1" dirty="0">
              <a:solidFill>
                <a:schemeClr val="tx1"/>
              </a:solidFill>
            </a:endParaRPr>
          </a:p>
        </p:txBody>
      </p:sp>
    </p:spTree>
    <p:extLst>
      <p:ext uri="{BB962C8B-B14F-4D97-AF65-F5344CB8AC3E}">
        <p14:creationId xmlns:p14="http://schemas.microsoft.com/office/powerpoint/2010/main" val="5692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270932" y="286602"/>
            <a:ext cx="5620856" cy="6341591"/>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smtClean="0">
                <a:solidFill>
                  <a:schemeClr val="tx1"/>
                </a:solidFill>
              </a:rPr>
              <a:t>  </a:t>
            </a:r>
          </a:p>
          <a:p>
            <a:pPr algn="just"/>
            <a:r>
              <a:rPr lang="en-US" sz="2600" b="1" dirty="0" smtClean="0">
                <a:solidFill>
                  <a:schemeClr val="tx1"/>
                </a:solidFill>
              </a:rPr>
              <a:t>    </a:t>
            </a:r>
            <a:r>
              <a:rPr lang="en-US" sz="2600" b="1" dirty="0" err="1" smtClean="0">
                <a:solidFill>
                  <a:schemeClr val="tx1"/>
                </a:solidFill>
              </a:rPr>
              <a:t>Yaqin</a:t>
            </a:r>
            <a:r>
              <a:rPr lang="en-US" sz="2600" b="1" dirty="0" smtClean="0">
                <a:solidFill>
                  <a:schemeClr val="tx1"/>
                </a:solidFill>
              </a:rPr>
              <a:t> </a:t>
            </a:r>
            <a:r>
              <a:rPr lang="en-US" sz="2600" b="1" dirty="0" err="1">
                <a:solidFill>
                  <a:schemeClr val="tx1"/>
                </a:solidFill>
              </a:rPr>
              <a:t>hamda</a:t>
            </a:r>
            <a:r>
              <a:rPr lang="en-US" sz="2600" b="1" dirty="0">
                <a:solidFill>
                  <a:schemeClr val="tx1"/>
                </a:solidFill>
              </a:rPr>
              <a:t> </a:t>
            </a:r>
            <a:r>
              <a:rPr lang="en-US" sz="2600" b="1" dirty="0" err="1">
                <a:solidFill>
                  <a:schemeClr val="tx1"/>
                </a:solidFill>
              </a:rPr>
              <a:t>O’rta</a:t>
            </a:r>
            <a:r>
              <a:rPr lang="en-US" sz="2600" b="1" dirty="0">
                <a:solidFill>
                  <a:schemeClr val="tx1"/>
                </a:solidFill>
              </a:rPr>
              <a:t> </a:t>
            </a:r>
            <a:r>
              <a:rPr lang="en-US" sz="2600" b="1" dirty="0" err="1">
                <a:solidFill>
                  <a:schemeClr val="tx1"/>
                </a:solidFill>
              </a:rPr>
              <a:t>SHarq</a:t>
            </a:r>
            <a:r>
              <a:rPr lang="en-US" sz="2600" b="1" dirty="0">
                <a:solidFill>
                  <a:schemeClr val="tx1"/>
                </a:solidFill>
              </a:rPr>
              <a:t> </a:t>
            </a:r>
            <a:r>
              <a:rPr lang="en-US" sz="2600" b="1" dirty="0" err="1">
                <a:solidFill>
                  <a:schemeClr val="tx1"/>
                </a:solidFill>
              </a:rPr>
              <a:t>xalqlari</a:t>
            </a:r>
            <a:r>
              <a:rPr lang="en-US" sz="2600" b="1" dirty="0">
                <a:solidFill>
                  <a:schemeClr val="tx1"/>
                </a:solidFill>
              </a:rPr>
              <a:t> </a:t>
            </a:r>
            <a:r>
              <a:rPr lang="en-US" sz="2600" b="1" dirty="0" err="1">
                <a:solidFill>
                  <a:schemeClr val="tx1"/>
                </a:solidFill>
              </a:rPr>
              <a:t>madaniyati</a:t>
            </a:r>
            <a:r>
              <a:rPr lang="en-US" sz="2600" b="1" dirty="0">
                <a:solidFill>
                  <a:schemeClr val="tx1"/>
                </a:solidFill>
              </a:rPr>
              <a:t> </a:t>
            </a:r>
            <a:r>
              <a:rPr lang="en-US" sz="2600" b="1" dirty="0" err="1">
                <a:solidFill>
                  <a:schemeClr val="tx1"/>
                </a:solidFill>
              </a:rPr>
              <a:t>tarixi</a:t>
            </a:r>
            <a:r>
              <a:rPr lang="en-US" sz="2600" b="1" dirty="0">
                <a:solidFill>
                  <a:schemeClr val="tx1"/>
                </a:solidFill>
              </a:rPr>
              <a:t> </a:t>
            </a:r>
            <a:r>
              <a:rPr lang="en-US" sz="2600" b="1" dirty="0" err="1">
                <a:solidFill>
                  <a:schemeClr val="tx1"/>
                </a:solidFill>
              </a:rPr>
              <a:t>uchun</a:t>
            </a:r>
            <a:r>
              <a:rPr lang="en-US" sz="2600" b="1" dirty="0">
                <a:solidFill>
                  <a:schemeClr val="tx1"/>
                </a:solidFill>
              </a:rPr>
              <a:t> </a:t>
            </a:r>
            <a:r>
              <a:rPr lang="en-US" sz="2600" b="1" dirty="0" err="1">
                <a:solidFill>
                  <a:schemeClr val="tx1"/>
                </a:solidFill>
              </a:rPr>
              <a:t>katta</a:t>
            </a:r>
            <a:r>
              <a:rPr lang="en-US" sz="2600" b="1" dirty="0">
                <a:solidFill>
                  <a:schemeClr val="tx1"/>
                </a:solidFill>
              </a:rPr>
              <a:t> </a:t>
            </a:r>
            <a:r>
              <a:rPr lang="en-US" sz="2600" b="1" dirty="0" err="1">
                <a:solidFill>
                  <a:schemeClr val="tx1"/>
                </a:solidFill>
              </a:rPr>
              <a:t>xizmat</a:t>
            </a:r>
            <a:r>
              <a:rPr lang="en-US" sz="2600" b="1" dirty="0">
                <a:solidFill>
                  <a:schemeClr val="tx1"/>
                </a:solidFill>
              </a:rPr>
              <a:t> </a:t>
            </a:r>
            <a:r>
              <a:rPr lang="en-US" sz="2600" b="1" dirty="0" err="1">
                <a:solidFill>
                  <a:schemeClr val="tx1"/>
                </a:solidFill>
              </a:rPr>
              <a:t>qilgan</a:t>
            </a:r>
            <a:r>
              <a:rPr lang="en-US" sz="2600" b="1" dirty="0">
                <a:solidFill>
                  <a:schemeClr val="tx1"/>
                </a:solidFill>
              </a:rPr>
              <a:t>.</a:t>
            </a:r>
            <a:endParaRPr lang="ru-RU" sz="2600" b="1" dirty="0">
              <a:solidFill>
                <a:schemeClr val="tx1"/>
              </a:solidFill>
            </a:endParaRPr>
          </a:p>
          <a:p>
            <a:pPr algn="just"/>
            <a:r>
              <a:rPr lang="en-US" sz="2600" b="1" dirty="0" err="1">
                <a:solidFill>
                  <a:schemeClr val="tx1"/>
                </a:solidFill>
              </a:rPr>
              <a:t>Buyuk</a:t>
            </a:r>
            <a:r>
              <a:rPr lang="en-US" sz="2600" b="1" dirty="0">
                <a:solidFill>
                  <a:schemeClr val="tx1"/>
                </a:solidFill>
              </a:rPr>
              <a:t> </a:t>
            </a:r>
            <a:r>
              <a:rPr lang="en-US" sz="2600" b="1" dirty="0" err="1" smtClean="0">
                <a:solidFill>
                  <a:schemeClr val="tx1"/>
                </a:solidFill>
              </a:rPr>
              <a:t>iste’dod</a:t>
            </a:r>
            <a:r>
              <a:rPr lang="en-US" sz="2600" b="1" dirty="0" smtClean="0">
                <a:solidFill>
                  <a:schemeClr val="tx1"/>
                </a:solidFill>
              </a:rPr>
              <a:t> </a:t>
            </a:r>
            <a:r>
              <a:rPr lang="en-US" sz="2600" b="1" dirty="0" err="1">
                <a:solidFill>
                  <a:schemeClr val="tx1"/>
                </a:solidFill>
              </a:rPr>
              <a:t>sohibi</a:t>
            </a:r>
            <a:r>
              <a:rPr lang="en-US" sz="2600" b="1" dirty="0">
                <a:solidFill>
                  <a:schemeClr val="tx1"/>
                </a:solidFill>
              </a:rPr>
              <a:t> </a:t>
            </a:r>
            <a:r>
              <a:rPr lang="en-US" sz="2600" b="1" dirty="0" err="1" smtClean="0">
                <a:solidFill>
                  <a:schemeClr val="tx1"/>
                </a:solidFill>
              </a:rPr>
              <a:t>bo’lgan</a:t>
            </a:r>
            <a:r>
              <a:rPr lang="en-US" sz="2600" b="1" dirty="0" smtClean="0">
                <a:solidFill>
                  <a:schemeClr val="tx1"/>
                </a:solidFill>
              </a:rPr>
              <a:t> </a:t>
            </a:r>
            <a:r>
              <a:rPr lang="en-US" sz="2600" b="1" dirty="0" err="1">
                <a:solidFill>
                  <a:schemeClr val="tx1"/>
                </a:solidFill>
              </a:rPr>
              <a:t>Bobur</a:t>
            </a:r>
            <a:r>
              <a:rPr lang="en-US" sz="2600" b="1" dirty="0">
                <a:solidFill>
                  <a:schemeClr val="tx1"/>
                </a:solidFill>
              </a:rPr>
              <a:t> «</a:t>
            </a:r>
            <a:r>
              <a:rPr lang="en-US" sz="2600" b="1" dirty="0" err="1">
                <a:solidFill>
                  <a:schemeClr val="tx1"/>
                </a:solidFill>
              </a:rPr>
              <a:t>Boburnoma»da</a:t>
            </a:r>
            <a:r>
              <a:rPr lang="en-US" sz="2600" b="1" dirty="0">
                <a:solidFill>
                  <a:schemeClr val="tx1"/>
                </a:solidFill>
              </a:rPr>
              <a:t> </a:t>
            </a:r>
            <a:r>
              <a:rPr lang="en-US" sz="2600" b="1" dirty="0" err="1">
                <a:solidFill>
                  <a:schemeClr val="tx1"/>
                </a:solidFill>
              </a:rPr>
              <a:t>turli</a:t>
            </a:r>
            <a:r>
              <a:rPr lang="en-US" sz="2600" b="1" dirty="0">
                <a:solidFill>
                  <a:schemeClr val="tx1"/>
                </a:solidFill>
              </a:rPr>
              <a:t> </a:t>
            </a:r>
            <a:r>
              <a:rPr lang="en-US" sz="2600" b="1" dirty="0" err="1">
                <a:solidFill>
                  <a:schemeClr val="tx1"/>
                </a:solidFill>
              </a:rPr>
              <a:t>toifa</a:t>
            </a:r>
            <a:r>
              <a:rPr lang="en-US" sz="2600" b="1" dirty="0">
                <a:solidFill>
                  <a:schemeClr val="tx1"/>
                </a:solidFill>
              </a:rPr>
              <a:t> </a:t>
            </a:r>
            <a:r>
              <a:rPr lang="en-US" sz="2600" b="1" dirty="0" err="1">
                <a:solidFill>
                  <a:schemeClr val="tx1"/>
                </a:solidFill>
              </a:rPr>
              <a:t>tabaqa</a:t>
            </a:r>
            <a:r>
              <a:rPr lang="en-US" sz="2600" b="1" dirty="0">
                <a:solidFill>
                  <a:schemeClr val="tx1"/>
                </a:solidFill>
              </a:rPr>
              <a:t>, </a:t>
            </a:r>
            <a:r>
              <a:rPr lang="en-US" sz="2600" b="1" dirty="0" err="1">
                <a:solidFill>
                  <a:schemeClr val="tx1"/>
                </a:solidFill>
              </a:rPr>
              <a:t>urug</a:t>
            </a:r>
            <a:r>
              <a:rPr lang="en-US" sz="2600" b="1" dirty="0">
                <a:solidFill>
                  <a:schemeClr val="tx1"/>
                </a:solidFill>
              </a:rPr>
              <a:t>’ </a:t>
            </a:r>
            <a:r>
              <a:rPr lang="en-US" sz="2600" b="1" dirty="0" err="1">
                <a:solidFill>
                  <a:schemeClr val="tx1"/>
                </a:solidFill>
              </a:rPr>
              <a:t>nasab</a:t>
            </a:r>
            <a:r>
              <a:rPr lang="en-US" sz="2600" b="1" dirty="0">
                <a:solidFill>
                  <a:schemeClr val="tx1"/>
                </a:solidFill>
              </a:rPr>
              <a:t>, </a:t>
            </a:r>
            <a:r>
              <a:rPr lang="en-US" sz="2600" b="1" dirty="0" err="1" smtClean="0">
                <a:solidFill>
                  <a:schemeClr val="tx1"/>
                </a:solidFill>
              </a:rPr>
              <a:t>kasbukor</a:t>
            </a:r>
            <a:r>
              <a:rPr lang="en-US" sz="2600" b="1" dirty="0">
                <a:solidFill>
                  <a:schemeClr val="tx1"/>
                </a:solidFill>
              </a:rPr>
              <a:t>, </a:t>
            </a:r>
            <a:r>
              <a:rPr lang="en-US" sz="2600" b="1" dirty="0" err="1">
                <a:solidFill>
                  <a:schemeClr val="tx1"/>
                </a:solidFill>
              </a:rPr>
              <a:t>har</a:t>
            </a:r>
            <a:r>
              <a:rPr lang="en-US" sz="2600" b="1" dirty="0">
                <a:solidFill>
                  <a:schemeClr val="tx1"/>
                </a:solidFill>
              </a:rPr>
              <a:t> </a:t>
            </a:r>
            <a:r>
              <a:rPr lang="en-US" sz="2600" b="1" dirty="0" err="1">
                <a:solidFill>
                  <a:schemeClr val="tx1"/>
                </a:solidFill>
              </a:rPr>
              <a:t>xil</a:t>
            </a:r>
            <a:r>
              <a:rPr lang="en-US" sz="2600" b="1" dirty="0">
                <a:solidFill>
                  <a:schemeClr val="tx1"/>
                </a:solidFill>
              </a:rPr>
              <a:t> </a:t>
            </a:r>
            <a:r>
              <a:rPr lang="en-US" sz="2600" b="1" dirty="0" err="1">
                <a:solidFill>
                  <a:schemeClr val="tx1"/>
                </a:solidFill>
              </a:rPr>
              <a:t>mansab</a:t>
            </a:r>
            <a:r>
              <a:rPr lang="en-US" sz="2600" b="1" dirty="0">
                <a:solidFill>
                  <a:schemeClr val="tx1"/>
                </a:solidFill>
              </a:rPr>
              <a:t>, </a:t>
            </a:r>
            <a:r>
              <a:rPr lang="en-US" sz="2600" b="1" dirty="0" err="1">
                <a:solidFill>
                  <a:schemeClr val="tx1"/>
                </a:solidFill>
              </a:rPr>
              <a:t>lavozimlarga</a:t>
            </a:r>
            <a:r>
              <a:rPr lang="en-US" sz="2600" b="1" dirty="0">
                <a:solidFill>
                  <a:schemeClr val="tx1"/>
                </a:solidFill>
              </a:rPr>
              <a:t> </a:t>
            </a:r>
            <a:r>
              <a:rPr lang="en-US" sz="2600" b="1" dirty="0" err="1">
                <a:solidFill>
                  <a:schemeClr val="tx1"/>
                </a:solidFill>
              </a:rPr>
              <a:t>ega</a:t>
            </a:r>
            <a:r>
              <a:rPr lang="en-US" sz="2600" b="1" dirty="0">
                <a:solidFill>
                  <a:schemeClr val="tx1"/>
                </a:solidFill>
              </a:rPr>
              <a:t> </a:t>
            </a:r>
            <a:r>
              <a:rPr lang="en-US" sz="2600" b="1" dirty="0" err="1" smtClean="0">
                <a:solidFill>
                  <a:schemeClr val="tx1"/>
                </a:solidFill>
              </a:rPr>
              <a:t>bo’lgan</a:t>
            </a:r>
            <a:r>
              <a:rPr lang="en-US" sz="2600" b="1" dirty="0" smtClean="0">
                <a:solidFill>
                  <a:schemeClr val="tx1"/>
                </a:solidFill>
              </a:rPr>
              <a:t> </a:t>
            </a:r>
            <a:r>
              <a:rPr lang="en-US" sz="2600" b="1" dirty="0" err="1">
                <a:solidFill>
                  <a:schemeClr val="tx1"/>
                </a:solidFill>
              </a:rPr>
              <a:t>tarixiy</a:t>
            </a:r>
            <a:r>
              <a:rPr lang="en-US" sz="2600" b="1" dirty="0">
                <a:solidFill>
                  <a:schemeClr val="tx1"/>
                </a:solidFill>
              </a:rPr>
              <a:t> </a:t>
            </a:r>
            <a:r>
              <a:rPr lang="en-US" sz="2600" b="1" dirty="0" err="1">
                <a:solidFill>
                  <a:schemeClr val="tx1"/>
                </a:solidFill>
              </a:rPr>
              <a:t>shaxslar</a:t>
            </a:r>
            <a:r>
              <a:rPr lang="en-US" sz="2600" b="1" dirty="0">
                <a:solidFill>
                  <a:schemeClr val="tx1"/>
                </a:solidFill>
              </a:rPr>
              <a:t>, </a:t>
            </a:r>
            <a:r>
              <a:rPr lang="en-US" sz="2600" b="1" dirty="0" err="1">
                <a:solidFill>
                  <a:schemeClr val="tx1"/>
                </a:solidFill>
              </a:rPr>
              <a:t>mashhur</a:t>
            </a:r>
            <a:r>
              <a:rPr lang="en-US" sz="2600" b="1" dirty="0">
                <a:solidFill>
                  <a:schemeClr val="tx1"/>
                </a:solidFill>
              </a:rPr>
              <a:t> </a:t>
            </a:r>
            <a:r>
              <a:rPr lang="en-US" sz="2600" b="1" dirty="0" err="1">
                <a:solidFill>
                  <a:schemeClr val="tx1"/>
                </a:solidFill>
              </a:rPr>
              <a:t>kishilar</a:t>
            </a:r>
            <a:r>
              <a:rPr lang="en-US" sz="2600" b="1" dirty="0">
                <a:solidFill>
                  <a:schemeClr val="tx1"/>
                </a:solidFill>
              </a:rPr>
              <a:t>, </a:t>
            </a:r>
            <a:r>
              <a:rPr lang="en-US" sz="2600" b="1" dirty="0" err="1">
                <a:solidFill>
                  <a:schemeClr val="tx1"/>
                </a:solidFill>
              </a:rPr>
              <a:t>ularning</a:t>
            </a:r>
            <a:r>
              <a:rPr lang="en-US" sz="2600" b="1" dirty="0">
                <a:solidFill>
                  <a:schemeClr val="tx1"/>
                </a:solidFill>
              </a:rPr>
              <a:t> </a:t>
            </a:r>
            <a:r>
              <a:rPr lang="en-US" sz="2600" b="1" dirty="0" err="1">
                <a:solidFill>
                  <a:schemeClr val="tx1"/>
                </a:solidFill>
              </a:rPr>
              <a:t>shajarasi</a:t>
            </a:r>
            <a:r>
              <a:rPr lang="en-US" sz="2600" b="1" dirty="0">
                <a:solidFill>
                  <a:schemeClr val="tx1"/>
                </a:solidFill>
              </a:rPr>
              <a:t>, </a:t>
            </a:r>
            <a:r>
              <a:rPr lang="en-US" sz="2600" b="1" dirty="0" err="1">
                <a:solidFill>
                  <a:schemeClr val="tx1"/>
                </a:solidFill>
              </a:rPr>
              <a:t>hayot</a:t>
            </a:r>
            <a:r>
              <a:rPr lang="en-US" sz="2600" b="1" dirty="0">
                <a:solidFill>
                  <a:schemeClr val="tx1"/>
                </a:solidFill>
              </a:rPr>
              <a:t> </a:t>
            </a:r>
            <a:r>
              <a:rPr lang="en-US" sz="2600" b="1" dirty="0" err="1">
                <a:solidFill>
                  <a:schemeClr val="tx1"/>
                </a:solidFill>
              </a:rPr>
              <a:t>yo’li</a:t>
            </a:r>
            <a:r>
              <a:rPr lang="en-US" sz="2600" b="1" dirty="0">
                <a:solidFill>
                  <a:schemeClr val="tx1"/>
                </a:solidFill>
              </a:rPr>
              <a:t>, </a:t>
            </a:r>
            <a:r>
              <a:rPr lang="en-US" sz="2600" b="1" dirty="0" err="1">
                <a:solidFill>
                  <a:schemeClr val="tx1"/>
                </a:solidFill>
              </a:rPr>
              <a:t>yashash</a:t>
            </a:r>
            <a:r>
              <a:rPr lang="en-US" sz="2600" b="1" dirty="0">
                <a:solidFill>
                  <a:schemeClr val="tx1"/>
                </a:solidFill>
              </a:rPr>
              <a:t> </a:t>
            </a:r>
            <a:r>
              <a:rPr lang="en-US" sz="2600" b="1" dirty="0" err="1">
                <a:solidFill>
                  <a:schemeClr val="tx1"/>
                </a:solidFill>
              </a:rPr>
              <a:t>tarzi</a:t>
            </a:r>
            <a:r>
              <a:rPr lang="en-US" sz="2600" b="1" dirty="0">
                <a:solidFill>
                  <a:schemeClr val="tx1"/>
                </a:solidFill>
              </a:rPr>
              <a:t>, </a:t>
            </a:r>
            <a:r>
              <a:rPr lang="en-US" sz="2600" b="1" dirty="0" err="1">
                <a:solidFill>
                  <a:schemeClr val="tx1"/>
                </a:solidFill>
              </a:rPr>
              <a:t>sarguzashtlarining</a:t>
            </a:r>
            <a:r>
              <a:rPr lang="en-US" sz="2600" b="1" dirty="0">
                <a:solidFill>
                  <a:schemeClr val="tx1"/>
                </a:solidFill>
              </a:rPr>
              <a:t> </a:t>
            </a:r>
            <a:r>
              <a:rPr lang="en-US" sz="2600" b="1" dirty="0" err="1">
                <a:solidFill>
                  <a:schemeClr val="tx1"/>
                </a:solidFill>
              </a:rPr>
              <a:t>aniq</a:t>
            </a:r>
            <a:r>
              <a:rPr lang="en-US" sz="2600" b="1" dirty="0">
                <a:solidFill>
                  <a:schemeClr val="tx1"/>
                </a:solidFill>
              </a:rPr>
              <a:t> </a:t>
            </a:r>
            <a:r>
              <a:rPr lang="en-US" sz="2600" b="1" dirty="0" err="1">
                <a:solidFill>
                  <a:schemeClr val="tx1"/>
                </a:solidFill>
              </a:rPr>
              <a:t>va</a:t>
            </a:r>
            <a:r>
              <a:rPr lang="en-US" sz="2600" b="1" dirty="0">
                <a:solidFill>
                  <a:schemeClr val="tx1"/>
                </a:solidFill>
              </a:rPr>
              <a:t> t</a:t>
            </a:r>
            <a:r>
              <a:rPr lang="uz-Cyrl-UZ" sz="2600" b="1" dirty="0">
                <a:solidFill>
                  <a:schemeClr val="tx1"/>
                </a:solidFill>
              </a:rPr>
              <a:t>o’li</a:t>
            </a:r>
            <a:r>
              <a:rPr lang="en-US" sz="2600" b="1" dirty="0">
                <a:solidFill>
                  <a:schemeClr val="tx1"/>
                </a:solidFill>
              </a:rPr>
              <a:t>q </a:t>
            </a:r>
            <a:r>
              <a:rPr lang="en-US" sz="2600" b="1" dirty="0" err="1">
                <a:solidFill>
                  <a:schemeClr val="tx1"/>
                </a:solidFill>
              </a:rPr>
              <a:t>tavsifini</a:t>
            </a:r>
            <a:r>
              <a:rPr lang="en-US" sz="2600" b="1" dirty="0">
                <a:solidFill>
                  <a:schemeClr val="tx1"/>
                </a:solidFill>
              </a:rPr>
              <a:t> </a:t>
            </a:r>
            <a:r>
              <a:rPr lang="en-US" sz="2600" b="1" dirty="0" err="1">
                <a:solidFill>
                  <a:schemeClr val="tx1"/>
                </a:solidFill>
              </a:rPr>
              <a:t>beradi</a:t>
            </a:r>
            <a:r>
              <a:rPr lang="en-US" sz="2600" b="1" dirty="0">
                <a:solidFill>
                  <a:schemeClr val="tx1"/>
                </a:solidFill>
              </a:rPr>
              <a:t>. </a:t>
            </a:r>
            <a:endParaRPr lang="ru-RU" sz="2600" b="1" dirty="0">
              <a:solidFill>
                <a:schemeClr val="tx1"/>
              </a:solidFill>
            </a:endParaRPr>
          </a:p>
        </p:txBody>
      </p:sp>
      <p:pic>
        <p:nvPicPr>
          <p:cNvPr id="5" name="Рисунок 4"/>
          <p:cNvPicPr>
            <a:picLocks noChangeAspect="1"/>
          </p:cNvPicPr>
          <p:nvPr/>
        </p:nvPicPr>
        <p:blipFill>
          <a:blip r:embed="rId2"/>
          <a:stretch>
            <a:fillRect/>
          </a:stretch>
        </p:blipFill>
        <p:spPr>
          <a:xfrm>
            <a:off x="5349923" y="286603"/>
            <a:ext cx="4217158" cy="6341591"/>
          </a:xfrm>
          <a:prstGeom prst="rect">
            <a:avLst/>
          </a:prstGeom>
        </p:spPr>
      </p:pic>
    </p:spTree>
    <p:extLst>
      <p:ext uri="{BB962C8B-B14F-4D97-AF65-F5344CB8AC3E}">
        <p14:creationId xmlns:p14="http://schemas.microsoft.com/office/powerpoint/2010/main" val="250625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436728" y="650037"/>
            <a:ext cx="8761863" cy="10094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5500" b="1" dirty="0" smtClean="0">
                <a:solidFill>
                  <a:srgbClr val="FF0000"/>
                </a:solidFill>
              </a:rPr>
              <a:t>Reja</a:t>
            </a:r>
            <a:r>
              <a:rPr lang="en-US" sz="5500" b="1" dirty="0" smtClean="0">
                <a:solidFill>
                  <a:srgbClr val="FF0000"/>
                </a:solidFill>
              </a:rPr>
              <a:t>:</a:t>
            </a:r>
            <a:endParaRPr lang="ru-RU" sz="5500" dirty="0">
              <a:solidFill>
                <a:srgbClr val="FF0000"/>
              </a:solidFill>
            </a:endParaRPr>
          </a:p>
        </p:txBody>
      </p:sp>
      <p:sp>
        <p:nvSpPr>
          <p:cNvPr id="3" name="TextBox 2"/>
          <p:cNvSpPr txBox="1"/>
          <p:nvPr/>
        </p:nvSpPr>
        <p:spPr>
          <a:xfrm>
            <a:off x="287868" y="2048933"/>
            <a:ext cx="9431866" cy="3539430"/>
          </a:xfrm>
          <a:prstGeom prst="rect">
            <a:avLst/>
          </a:prstGeom>
          <a:noFill/>
        </p:spPr>
        <p:txBody>
          <a:bodyPr wrap="square" rtlCol="0">
            <a:spAutoFit/>
          </a:bodyPr>
          <a:lstStyle/>
          <a:p>
            <a:r>
              <a:rPr lang="en-US" sz="3200" b="1" dirty="0" smtClean="0"/>
              <a:t>1. </a:t>
            </a:r>
            <a:r>
              <a:rPr lang="uz-Cyrl-UZ" sz="3200" b="1" dirty="0" smtClean="0"/>
              <a:t>Tеmuriylar davrida ilm-fan, ta’lim-tarbiyaning ravnaq topishi. Sohibqiron Amir Tеmurning ma’rifiy qarashlari. </a:t>
            </a:r>
            <a:endParaRPr lang="ru-RU" sz="3200" b="1" dirty="0" smtClean="0"/>
          </a:p>
          <a:p>
            <a:r>
              <a:rPr lang="uz-Cyrl-UZ" sz="3200" b="1" dirty="0" smtClean="0"/>
              <a:t>2.</a:t>
            </a:r>
            <a:r>
              <a:rPr lang="en-US" sz="3200" b="1" dirty="0" smtClean="0"/>
              <a:t> </a:t>
            </a:r>
            <a:r>
              <a:rPr lang="uz-Cyrl-UZ" sz="3200" b="1" dirty="0" smtClean="0"/>
              <a:t>Mirzo Ulug‘bеkning ilmiy mеrosi. </a:t>
            </a:r>
            <a:endParaRPr lang="ru-RU" sz="3200" b="1" dirty="0" smtClean="0"/>
          </a:p>
          <a:p>
            <a:r>
              <a:rPr lang="uz-Cyrl-UZ" sz="3200" b="1" dirty="0" smtClean="0"/>
              <a:t>3.</a:t>
            </a:r>
            <a:r>
              <a:rPr lang="en-US" sz="3200" b="1" dirty="0" smtClean="0"/>
              <a:t> </a:t>
            </a:r>
            <a:r>
              <a:rPr lang="uz-Cyrl-UZ" sz="3200" b="1" dirty="0" smtClean="0"/>
              <a:t>Boburning ma’rifiy-axloqiy qarashlari. </a:t>
            </a:r>
            <a:endParaRPr lang="en-US" sz="3200" b="1" dirty="0" smtClean="0"/>
          </a:p>
          <a:p>
            <a:r>
              <a:rPr lang="en-US" sz="3200" b="1" dirty="0" smtClean="0"/>
              <a:t>4. </a:t>
            </a:r>
            <a:r>
              <a:rPr lang="uz-Cyrl-UZ" sz="3200" b="1" dirty="0" smtClean="0"/>
              <a:t>Abduraxmon Jomiy, Alishеr Navoiy, Xusayn voiz Koshifiylarning ta’limiy-axloqiy mеroslari. </a:t>
            </a:r>
            <a:endParaRPr lang="ru-RU" sz="3200" b="1" dirty="0" smtClean="0"/>
          </a:p>
        </p:txBody>
      </p:sp>
    </p:spTree>
    <p:extLst>
      <p:ext uri="{BB962C8B-B14F-4D97-AF65-F5344CB8AC3E}">
        <p14:creationId xmlns:p14="http://schemas.microsoft.com/office/powerpoint/2010/main" val="3706424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rot="21110336">
            <a:off x="1103842" y="1120447"/>
            <a:ext cx="3688415" cy="4524315"/>
          </a:xfrm>
          <a:prstGeom prst="rect">
            <a:avLst/>
          </a:prstGeom>
          <a:noFill/>
        </p:spPr>
        <p:txBody>
          <a:bodyPr wrap="square" rtlCol="0">
            <a:spAutoFit/>
          </a:bodyPr>
          <a:lstStyle/>
          <a:p>
            <a:r>
              <a:rPr lang="en-US" sz="2400" b="1" dirty="0"/>
              <a:t>«</a:t>
            </a:r>
            <a:r>
              <a:rPr lang="en-US" sz="2400" b="1" dirty="0" err="1"/>
              <a:t>Boburnoma</a:t>
            </a:r>
            <a:r>
              <a:rPr lang="en-US" sz="2400" b="1" dirty="0"/>
              <a:t>» </a:t>
            </a:r>
            <a:r>
              <a:rPr lang="en-US" sz="2400" b="1" dirty="0" err="1"/>
              <a:t>o’sha</a:t>
            </a:r>
            <a:r>
              <a:rPr lang="en-US" sz="2400" b="1" dirty="0"/>
              <a:t> </a:t>
            </a:r>
            <a:r>
              <a:rPr lang="en-US" sz="2400" b="1" dirty="0" err="1"/>
              <a:t>davr</a:t>
            </a:r>
            <a:r>
              <a:rPr lang="en-US" sz="2400" b="1" dirty="0"/>
              <a:t> </a:t>
            </a:r>
            <a:r>
              <a:rPr lang="en-US" sz="2400" b="1" dirty="0" err="1"/>
              <a:t>tarbiyasini</a:t>
            </a:r>
            <a:r>
              <a:rPr lang="en-US" sz="2400" b="1" dirty="0"/>
              <a:t> </a:t>
            </a:r>
            <a:r>
              <a:rPr lang="en-US" sz="2400" b="1" dirty="0" err="1"/>
              <a:t>o’rganish</a:t>
            </a:r>
            <a:r>
              <a:rPr lang="en-US" sz="2400" b="1" dirty="0"/>
              <a:t> </a:t>
            </a:r>
            <a:r>
              <a:rPr lang="en-US" sz="2400" b="1" dirty="0" err="1"/>
              <a:t>uchun</a:t>
            </a:r>
            <a:r>
              <a:rPr lang="en-US" sz="2400" b="1" dirty="0"/>
              <a:t> ham </a:t>
            </a:r>
            <a:r>
              <a:rPr lang="en-US" sz="2400" b="1" dirty="0" err="1"/>
              <a:t>o’ziga</a:t>
            </a:r>
            <a:r>
              <a:rPr lang="en-US" sz="2400" b="1" dirty="0"/>
              <a:t> </a:t>
            </a:r>
            <a:r>
              <a:rPr lang="en-US" sz="2400" b="1" dirty="0" err="1"/>
              <a:t>xos</a:t>
            </a:r>
            <a:r>
              <a:rPr lang="en-US" sz="2400" b="1" dirty="0"/>
              <a:t> </a:t>
            </a:r>
            <a:r>
              <a:rPr lang="en-US" sz="2400" b="1" dirty="0" err="1"/>
              <a:t>ahamiyatga</a:t>
            </a:r>
            <a:r>
              <a:rPr lang="en-US" sz="2400" b="1" dirty="0"/>
              <a:t> </a:t>
            </a:r>
            <a:r>
              <a:rPr lang="en-US" sz="2400" b="1" dirty="0" err="1"/>
              <a:t>egadir</a:t>
            </a:r>
            <a:r>
              <a:rPr lang="en-US" sz="2400" b="1" dirty="0"/>
              <a:t>.</a:t>
            </a:r>
            <a:endParaRPr lang="ru-RU" sz="2400" b="1" dirty="0"/>
          </a:p>
          <a:p>
            <a:r>
              <a:rPr lang="en-US" sz="2400" b="1" dirty="0" err="1"/>
              <a:t>Zahiriddin</a:t>
            </a:r>
            <a:r>
              <a:rPr lang="en-US" sz="2400" b="1" dirty="0"/>
              <a:t> Muhammad </a:t>
            </a:r>
            <a:r>
              <a:rPr lang="en-US" sz="2400" b="1" dirty="0" err="1"/>
              <a:t>Bobur</a:t>
            </a:r>
            <a:r>
              <a:rPr lang="en-US" sz="2400" b="1" dirty="0"/>
              <a:t> </a:t>
            </a:r>
            <a:r>
              <a:rPr lang="en-US" sz="2400" b="1" dirty="0" err="1"/>
              <a:t>shafqatli</a:t>
            </a:r>
            <a:r>
              <a:rPr lang="en-US" sz="2400" b="1" dirty="0"/>
              <a:t> </a:t>
            </a:r>
            <a:r>
              <a:rPr lang="en-US" sz="2400" b="1" dirty="0" err="1"/>
              <a:t>va</a:t>
            </a:r>
            <a:r>
              <a:rPr lang="en-US" sz="2400" b="1" dirty="0"/>
              <a:t> </a:t>
            </a:r>
            <a:r>
              <a:rPr lang="en-US" sz="2400" b="1" dirty="0" err="1"/>
              <a:t>ibratli</a:t>
            </a:r>
            <a:r>
              <a:rPr lang="en-US" sz="2400" b="1" dirty="0"/>
              <a:t> </a:t>
            </a:r>
            <a:r>
              <a:rPr lang="en-US" sz="2400" b="1" dirty="0" err="1"/>
              <a:t>ota</a:t>
            </a:r>
            <a:r>
              <a:rPr lang="en-US" sz="2400" b="1" dirty="0"/>
              <a:t> </a:t>
            </a:r>
            <a:r>
              <a:rPr lang="en-US" sz="2400" b="1" dirty="0" err="1"/>
              <a:t>sifatida</a:t>
            </a:r>
            <a:r>
              <a:rPr lang="en-US" sz="2400" b="1" dirty="0"/>
              <a:t> </a:t>
            </a:r>
            <a:r>
              <a:rPr lang="en-US" sz="2400" b="1" dirty="0" err="1"/>
              <a:t>o’z</a:t>
            </a:r>
            <a:r>
              <a:rPr lang="en-US" sz="2400" b="1" dirty="0"/>
              <a:t> </a:t>
            </a:r>
            <a:r>
              <a:rPr lang="en-US" sz="2400" b="1" dirty="0" err="1"/>
              <a:t>farzandlarini</a:t>
            </a:r>
            <a:r>
              <a:rPr lang="en-US" sz="2400" b="1" dirty="0"/>
              <a:t> </a:t>
            </a:r>
            <a:r>
              <a:rPr lang="en-US" sz="2400" b="1" dirty="0" err="1"/>
              <a:t>hamisha</a:t>
            </a:r>
            <a:r>
              <a:rPr lang="en-US" sz="2400" b="1" dirty="0"/>
              <a:t> </a:t>
            </a:r>
            <a:r>
              <a:rPr lang="en-US" sz="2400" b="1" dirty="0" err="1"/>
              <a:t>totuvlik</a:t>
            </a:r>
            <a:r>
              <a:rPr lang="en-US" sz="2400" b="1" dirty="0"/>
              <a:t> </a:t>
            </a:r>
            <a:r>
              <a:rPr lang="en-US" sz="2400" b="1" dirty="0" err="1"/>
              <a:t>va</a:t>
            </a:r>
            <a:r>
              <a:rPr lang="en-US" sz="2400" b="1" dirty="0"/>
              <a:t> </a:t>
            </a:r>
            <a:r>
              <a:rPr lang="en-US" sz="2400" b="1" dirty="0" err="1"/>
              <a:t>inoqlikka</a:t>
            </a:r>
            <a:r>
              <a:rPr lang="en-US" sz="2400" b="1" dirty="0"/>
              <a:t> </a:t>
            </a:r>
            <a:r>
              <a:rPr lang="en-US" sz="2400" b="1" dirty="0" err="1"/>
              <a:t>da’vat</a:t>
            </a:r>
            <a:r>
              <a:rPr lang="en-US" sz="2400" b="1" dirty="0"/>
              <a:t> </a:t>
            </a:r>
            <a:r>
              <a:rPr lang="en-US" sz="2400" b="1" dirty="0" err="1"/>
              <a:t>qilar</a:t>
            </a:r>
            <a:r>
              <a:rPr lang="en-US" sz="2400" b="1" dirty="0"/>
              <a:t>, </a:t>
            </a:r>
            <a:r>
              <a:rPr lang="en-US" sz="2400" b="1" dirty="0" err="1"/>
              <a:t>bu</a:t>
            </a:r>
            <a:r>
              <a:rPr lang="en-US" sz="2400" b="1" dirty="0"/>
              <a:t> </a:t>
            </a:r>
            <a:r>
              <a:rPr lang="en-US" sz="2400" b="1" dirty="0" err="1"/>
              <a:t>tuyg’uni</a:t>
            </a:r>
            <a:r>
              <a:rPr lang="en-US" sz="2400" b="1" dirty="0"/>
              <a:t> </a:t>
            </a:r>
            <a:r>
              <a:rPr lang="en-US" sz="2400" b="1" dirty="0" err="1"/>
              <a:t>ularning</a:t>
            </a:r>
            <a:r>
              <a:rPr lang="en-US" sz="2400" b="1" dirty="0"/>
              <a:t> </a:t>
            </a:r>
            <a:r>
              <a:rPr lang="en-US" sz="2400" b="1" dirty="0" err="1"/>
              <a:t>qon-qoniga</a:t>
            </a:r>
            <a:r>
              <a:rPr lang="en-US" sz="2400" b="1" dirty="0"/>
              <a:t> </a:t>
            </a:r>
            <a:r>
              <a:rPr lang="en-US" sz="2400" b="1" dirty="0" err="1"/>
              <a:t>singdirmoqqa</a:t>
            </a:r>
            <a:r>
              <a:rPr lang="en-US" sz="2400" b="1" dirty="0"/>
              <a:t> </a:t>
            </a:r>
            <a:r>
              <a:rPr lang="en-US" sz="2400" b="1" dirty="0" err="1"/>
              <a:t>urinardi</a:t>
            </a:r>
            <a:r>
              <a:rPr lang="en-US" sz="2400" b="1" dirty="0"/>
              <a:t>.</a:t>
            </a:r>
            <a:endParaRPr lang="ru-RU" sz="2400" b="1" dirty="0"/>
          </a:p>
        </p:txBody>
      </p:sp>
      <p:sp>
        <p:nvSpPr>
          <p:cNvPr id="5" name="TextBox 4"/>
          <p:cNvSpPr txBox="1"/>
          <p:nvPr/>
        </p:nvSpPr>
        <p:spPr>
          <a:xfrm rot="21144147">
            <a:off x="4940491" y="434528"/>
            <a:ext cx="3807726" cy="5632311"/>
          </a:xfrm>
          <a:prstGeom prst="rect">
            <a:avLst/>
          </a:prstGeom>
          <a:noFill/>
        </p:spPr>
        <p:txBody>
          <a:bodyPr wrap="square" rtlCol="0">
            <a:spAutoFit/>
          </a:bodyPr>
          <a:lstStyle/>
          <a:p>
            <a:pPr algn="just"/>
            <a:r>
              <a:rPr lang="en-US" sz="2400" b="1" dirty="0"/>
              <a:t>Bu </a:t>
            </a:r>
            <a:r>
              <a:rPr lang="en-US" sz="2400" b="1" dirty="0" err="1"/>
              <a:t>intilishni</a:t>
            </a:r>
            <a:r>
              <a:rPr lang="en-US" sz="2400" b="1" dirty="0"/>
              <a:t> </a:t>
            </a:r>
            <a:r>
              <a:rPr lang="en-US" sz="2400" b="1" dirty="0" err="1"/>
              <a:t>uning</a:t>
            </a:r>
            <a:r>
              <a:rPr lang="en-US" sz="2400" b="1" dirty="0"/>
              <a:t> </a:t>
            </a:r>
            <a:r>
              <a:rPr lang="en-US" sz="2400" b="1" dirty="0" err="1"/>
              <a:t>Xumoyun</a:t>
            </a:r>
            <a:r>
              <a:rPr lang="en-US" sz="2400" b="1" dirty="0"/>
              <a:t> </a:t>
            </a:r>
            <a:r>
              <a:rPr lang="en-US" sz="2400" b="1" dirty="0" err="1"/>
              <a:t>va</a:t>
            </a:r>
            <a:r>
              <a:rPr lang="en-US" sz="2400" b="1" dirty="0"/>
              <a:t> </a:t>
            </a:r>
            <a:r>
              <a:rPr lang="en-US" sz="2400" b="1" dirty="0" err="1"/>
              <a:t>boshqa</a:t>
            </a:r>
            <a:r>
              <a:rPr lang="en-US" sz="2400" b="1" dirty="0"/>
              <a:t> </a:t>
            </a:r>
            <a:r>
              <a:rPr lang="en-US" sz="2400" b="1" dirty="0" err="1"/>
              <a:t>o’g’illariga</a:t>
            </a:r>
            <a:r>
              <a:rPr lang="en-US" sz="2400" b="1" dirty="0"/>
              <a:t> </a:t>
            </a:r>
            <a:r>
              <a:rPr lang="en-US" sz="2400" b="1" dirty="0" err="1"/>
              <a:t>yozgan</a:t>
            </a:r>
            <a:r>
              <a:rPr lang="en-US" sz="2400" b="1" dirty="0"/>
              <a:t> </a:t>
            </a:r>
            <a:r>
              <a:rPr lang="en-US" sz="2400" b="1" dirty="0" err="1"/>
              <a:t>ibrat</a:t>
            </a:r>
            <a:r>
              <a:rPr lang="en-US" sz="2400" b="1" dirty="0"/>
              <a:t> </a:t>
            </a:r>
            <a:r>
              <a:rPr lang="en-US" sz="2400" b="1" dirty="0" err="1"/>
              <a:t>to’la</a:t>
            </a:r>
            <a:r>
              <a:rPr lang="en-US" sz="2400" b="1" dirty="0"/>
              <a:t> </a:t>
            </a:r>
            <a:r>
              <a:rPr lang="en-US" sz="2400" b="1" dirty="0" err="1"/>
              <a:t>maktublarida</a:t>
            </a:r>
            <a:r>
              <a:rPr lang="en-US" sz="2400" b="1" dirty="0"/>
              <a:t> </a:t>
            </a:r>
            <a:r>
              <a:rPr lang="en-US" sz="2400" b="1" dirty="0" err="1"/>
              <a:t>ko’rish</a:t>
            </a:r>
            <a:r>
              <a:rPr lang="en-US" sz="2400" b="1" dirty="0"/>
              <a:t> </a:t>
            </a:r>
            <a:r>
              <a:rPr lang="en-US" sz="2400" b="1" dirty="0" err="1"/>
              <a:t>mumkin</a:t>
            </a:r>
            <a:r>
              <a:rPr lang="en-US" sz="2400" b="1" dirty="0"/>
              <a:t>. </a:t>
            </a:r>
            <a:r>
              <a:rPr lang="en-US" sz="2400" b="1" dirty="0" err="1"/>
              <a:t>Unda</a:t>
            </a:r>
            <a:r>
              <a:rPr lang="en-US" sz="2400" b="1" dirty="0"/>
              <a:t> </a:t>
            </a:r>
            <a:r>
              <a:rPr lang="en-US" sz="2400" b="1" dirty="0" err="1"/>
              <a:t>Bobur</a:t>
            </a:r>
            <a:r>
              <a:rPr lang="en-US" sz="2400" b="1" dirty="0"/>
              <a:t> </a:t>
            </a:r>
            <a:r>
              <a:rPr lang="uz-Cyrl-UZ" sz="2400" b="1" dirty="0"/>
              <a:t>o’g’</a:t>
            </a:r>
            <a:r>
              <a:rPr lang="en-US" sz="2400" b="1" dirty="0" err="1"/>
              <a:t>illarini</a:t>
            </a:r>
            <a:r>
              <a:rPr lang="en-US" sz="2400" b="1" dirty="0"/>
              <a:t> </a:t>
            </a:r>
            <a:r>
              <a:rPr lang="en-US" sz="2400" b="1" dirty="0" err="1"/>
              <a:t>totuv</a:t>
            </a:r>
            <a:r>
              <a:rPr lang="en-US" sz="2400" b="1" dirty="0"/>
              <a:t> </a:t>
            </a:r>
            <a:r>
              <a:rPr lang="en-US" sz="2400" b="1" dirty="0" err="1"/>
              <a:t>yashab</a:t>
            </a:r>
            <a:r>
              <a:rPr lang="en-US" sz="2400" b="1" dirty="0"/>
              <a:t>, </a:t>
            </a:r>
            <a:r>
              <a:rPr lang="en-US" sz="2400" b="1" dirty="0" err="1"/>
              <a:t>bamaslahat</a:t>
            </a:r>
            <a:r>
              <a:rPr lang="en-US" sz="2400" b="1" dirty="0"/>
              <a:t> </a:t>
            </a:r>
            <a:r>
              <a:rPr lang="en-US" sz="2400" b="1" dirty="0" err="1"/>
              <a:t>ish</a:t>
            </a:r>
            <a:r>
              <a:rPr lang="en-US" sz="2400" b="1" dirty="0"/>
              <a:t> </a:t>
            </a:r>
            <a:r>
              <a:rPr lang="en-US" sz="2400" b="1" dirty="0" err="1"/>
              <a:t>ko’rishga</a:t>
            </a:r>
            <a:r>
              <a:rPr lang="en-US" sz="2400" b="1" dirty="0"/>
              <a:t> </a:t>
            </a:r>
            <a:r>
              <a:rPr lang="en-US" sz="2400" b="1" dirty="0" err="1"/>
              <a:t>chaqiradi</a:t>
            </a:r>
            <a:r>
              <a:rPr lang="en-US" sz="2400" b="1" dirty="0"/>
              <a:t>.</a:t>
            </a:r>
            <a:endParaRPr lang="ru-RU" sz="2400" b="1" dirty="0"/>
          </a:p>
          <a:p>
            <a:pPr algn="just"/>
            <a:r>
              <a:rPr lang="en-US" sz="2400" b="1" dirty="0" err="1"/>
              <a:t>Bobur</a:t>
            </a:r>
            <a:r>
              <a:rPr lang="en-US" sz="2400" b="1" dirty="0"/>
              <a:t> </a:t>
            </a:r>
            <a:r>
              <a:rPr lang="uz-Cyrl-UZ" sz="2400" b="1" dirty="0"/>
              <a:t>li</a:t>
            </a:r>
            <a:r>
              <a:rPr lang="en-US" sz="2400" b="1" dirty="0" err="1"/>
              <a:t>rikasining</a:t>
            </a:r>
            <a:r>
              <a:rPr lang="en-US" sz="2400" b="1" dirty="0"/>
              <a:t> </a:t>
            </a:r>
            <a:r>
              <a:rPr lang="en-US" sz="2400" b="1" dirty="0" err="1"/>
              <a:t>asosiy</a:t>
            </a:r>
            <a:r>
              <a:rPr lang="en-US" sz="2400" b="1" dirty="0"/>
              <a:t> </a:t>
            </a:r>
            <a:r>
              <a:rPr lang="en-US" sz="2400" b="1" dirty="0" err="1"/>
              <a:t>qismini</a:t>
            </a:r>
            <a:r>
              <a:rPr lang="en-US" sz="2400" b="1" dirty="0"/>
              <a:t> </a:t>
            </a:r>
            <a:r>
              <a:rPr lang="en-US" sz="2400" b="1" dirty="0" err="1"/>
              <a:t>g’azallar</a:t>
            </a:r>
            <a:r>
              <a:rPr lang="en-US" sz="2400" b="1" dirty="0"/>
              <a:t> </a:t>
            </a:r>
            <a:r>
              <a:rPr lang="en-US" sz="2400" b="1" dirty="0" err="1"/>
              <a:t>tashkil</a:t>
            </a:r>
            <a:r>
              <a:rPr lang="en-US" sz="2400" b="1" dirty="0"/>
              <a:t> </a:t>
            </a:r>
            <a:r>
              <a:rPr lang="en-US" sz="2400" b="1" dirty="0" err="1"/>
              <a:t>etadi</a:t>
            </a:r>
            <a:r>
              <a:rPr lang="en-US" sz="2400" b="1" dirty="0"/>
              <a:t>. </a:t>
            </a:r>
            <a:r>
              <a:rPr lang="en-US" sz="2400" b="1" dirty="0" err="1"/>
              <a:t>Bizgacha</a:t>
            </a:r>
            <a:r>
              <a:rPr lang="en-US" sz="2400" b="1" dirty="0"/>
              <a:t> </a:t>
            </a:r>
            <a:r>
              <a:rPr lang="en-US" sz="2400" b="1" dirty="0" err="1"/>
              <a:t>ulug</a:t>
            </a:r>
            <a:r>
              <a:rPr lang="en-US" sz="2400" b="1" dirty="0"/>
              <a:t>" </a:t>
            </a:r>
            <a:r>
              <a:rPr lang="en-US" sz="2400" b="1" dirty="0" err="1"/>
              <a:t>shoirning</a:t>
            </a:r>
            <a:r>
              <a:rPr lang="en-US" sz="2400" b="1" dirty="0"/>
              <a:t> 119 </a:t>
            </a:r>
            <a:r>
              <a:rPr lang="en-US" sz="2400" b="1" dirty="0" err="1"/>
              <a:t>g’azali</a:t>
            </a:r>
            <a:r>
              <a:rPr lang="en-US" sz="2400" b="1" dirty="0"/>
              <a:t> </a:t>
            </a:r>
            <a:r>
              <a:rPr lang="en-US" sz="2400" b="1" dirty="0" err="1"/>
              <a:t>yetib</a:t>
            </a:r>
            <a:r>
              <a:rPr lang="en-US" sz="2400" b="1" dirty="0"/>
              <a:t> </a:t>
            </a:r>
            <a:r>
              <a:rPr lang="en-US" sz="2400" b="1" dirty="0" err="1"/>
              <a:t>kelgan</a:t>
            </a:r>
            <a:r>
              <a:rPr lang="en-US" sz="2400" b="1" dirty="0"/>
              <a:t>. </a:t>
            </a:r>
            <a:r>
              <a:rPr lang="en-US" sz="2400" b="1" dirty="0" err="1"/>
              <a:t>Bobur</a:t>
            </a:r>
            <a:r>
              <a:rPr lang="en-US" sz="2400" b="1" dirty="0"/>
              <a:t> </a:t>
            </a:r>
            <a:r>
              <a:rPr lang="en-US" sz="2400" b="1" dirty="0" err="1"/>
              <a:t>g’azallarida</a:t>
            </a:r>
            <a:r>
              <a:rPr lang="en-US" sz="2400" b="1" dirty="0"/>
              <a:t> </a:t>
            </a:r>
            <a:r>
              <a:rPr lang="en-US" sz="2400" b="1" dirty="0" err="1"/>
              <a:t>talim-tarbiya</a:t>
            </a:r>
            <a:r>
              <a:rPr lang="en-US" sz="2400" b="1" dirty="0"/>
              <a:t>, </a:t>
            </a:r>
            <a:r>
              <a:rPr lang="en-US" sz="2400" b="1" dirty="0" err="1"/>
              <a:t>odob-axloq</a:t>
            </a:r>
            <a:r>
              <a:rPr lang="en-US" sz="2400" b="1" dirty="0"/>
              <a:t> </a:t>
            </a:r>
            <a:r>
              <a:rPr lang="en-US" sz="2400" b="1" dirty="0" err="1"/>
              <a:t>masalalariga</a:t>
            </a:r>
            <a:r>
              <a:rPr lang="en-US" sz="2400" b="1" dirty="0"/>
              <a:t> ham </a:t>
            </a:r>
            <a:r>
              <a:rPr lang="en-US" sz="2400" b="1" dirty="0" err="1"/>
              <a:t>e’tibor</a:t>
            </a:r>
            <a:r>
              <a:rPr lang="en-US" sz="2400" b="1" dirty="0"/>
              <a:t> </a:t>
            </a:r>
            <a:r>
              <a:rPr lang="en-US" sz="2400" b="1" dirty="0" err="1"/>
              <a:t>berilgan</a:t>
            </a:r>
            <a:r>
              <a:rPr lang="en-US" sz="2400" b="1" dirty="0"/>
              <a:t>.</a:t>
            </a:r>
            <a:endParaRPr lang="ru-RU" sz="2400" b="1" dirty="0"/>
          </a:p>
        </p:txBody>
      </p:sp>
    </p:spTree>
    <p:extLst>
      <p:ext uri="{BB962C8B-B14F-4D97-AF65-F5344CB8AC3E}">
        <p14:creationId xmlns:p14="http://schemas.microsoft.com/office/powerpoint/2010/main" val="349439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Выноска со стрелкой вниз 1"/>
          <p:cNvSpPr/>
          <p:nvPr/>
        </p:nvSpPr>
        <p:spPr>
          <a:xfrm>
            <a:off x="241300" y="101599"/>
            <a:ext cx="9398000" cy="1549780"/>
          </a:xfrm>
          <a:prstGeom prst="downArrowCallout">
            <a:avLst/>
          </a:prstGeom>
          <a:solidFill>
            <a:srgbClr val="FF0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500" b="1" dirty="0" smtClean="0"/>
              <a:t>Abdurahmon </a:t>
            </a:r>
            <a:r>
              <a:rPr lang="uz-Cyrl-UZ" sz="3500" b="1" dirty="0"/>
              <a:t>Jomiyning ta’limiy-axloqiy qarashlarida komil inson tarbiyasi.</a:t>
            </a:r>
            <a:endParaRPr lang="ru-RU" sz="3500" b="1" dirty="0"/>
          </a:p>
        </p:txBody>
      </p:sp>
      <p:sp>
        <p:nvSpPr>
          <p:cNvPr id="5" name="Скругленный прямоугольник 4"/>
          <p:cNvSpPr/>
          <p:nvPr/>
        </p:nvSpPr>
        <p:spPr>
          <a:xfrm>
            <a:off x="139700" y="1473082"/>
            <a:ext cx="5549900" cy="515973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chemeClr val="tx1"/>
                </a:solidFill>
              </a:rPr>
              <a:t>    </a:t>
            </a:r>
            <a:r>
              <a:rPr lang="uz-Cyrl-UZ" sz="2400" b="1" dirty="0" smtClean="0">
                <a:solidFill>
                  <a:schemeClr val="tx1"/>
                </a:solidFill>
              </a:rPr>
              <a:t>Abdurahmon </a:t>
            </a:r>
            <a:r>
              <a:rPr lang="uz-Cyrl-UZ" sz="2400" b="1" dirty="0">
                <a:solidFill>
                  <a:schemeClr val="tx1"/>
                </a:solidFill>
              </a:rPr>
              <a:t>Jomiy XV asrda yashagan </a:t>
            </a:r>
            <a:r>
              <a:rPr lang="uz-Cyrl-UZ" sz="2400" b="1" dirty="0" smtClean="0">
                <a:solidFill>
                  <a:schemeClr val="tx1"/>
                </a:solidFill>
              </a:rPr>
              <a:t>bosh</a:t>
            </a:r>
            <a:r>
              <a:rPr lang="en-US" sz="2400" b="1" dirty="0" smtClean="0">
                <a:solidFill>
                  <a:schemeClr val="tx1"/>
                </a:solidFill>
              </a:rPr>
              <a:t>q</a:t>
            </a:r>
            <a:r>
              <a:rPr lang="uz-Cyrl-UZ" sz="2400" b="1" dirty="0" smtClean="0">
                <a:solidFill>
                  <a:schemeClr val="tx1"/>
                </a:solidFill>
              </a:rPr>
              <a:t>a </a:t>
            </a:r>
            <a:r>
              <a:rPr lang="uz-Cyrl-UZ" sz="2400" b="1" dirty="0">
                <a:solidFill>
                  <a:schemeClr val="tx1"/>
                </a:solidFill>
              </a:rPr>
              <a:t>mutafakkirlar kabi insonni, uning yuksak ahloqiy xislatlarini, go‘zal fazilatlarini bayon etgan allomalardan </a:t>
            </a:r>
            <a:r>
              <a:rPr lang="uz-Cyrl-UZ" sz="2400" b="1" dirty="0" smtClean="0">
                <a:solidFill>
                  <a:schemeClr val="tx1"/>
                </a:solidFill>
              </a:rPr>
              <a:t>sanaladi.</a:t>
            </a:r>
            <a:r>
              <a:rPr lang="en-US" sz="2400" b="1" dirty="0" smtClean="0">
                <a:solidFill>
                  <a:schemeClr val="tx1"/>
                </a:solidFill>
              </a:rPr>
              <a:t> </a:t>
            </a:r>
            <a:r>
              <a:rPr lang="uz-Cyrl-UZ" sz="2400" b="1" dirty="0" smtClean="0">
                <a:solidFill>
                  <a:schemeClr val="tx1"/>
                </a:solidFill>
              </a:rPr>
              <a:t>Abdurahmon </a:t>
            </a:r>
            <a:r>
              <a:rPr lang="uz-Cyrl-UZ" sz="2400" b="1" dirty="0">
                <a:solidFill>
                  <a:schemeClr val="tx1"/>
                </a:solidFill>
              </a:rPr>
              <a:t>Jomiy ham o‘z asarlarida insoniy yuksaklikni tarif </a:t>
            </a:r>
            <a:r>
              <a:rPr lang="uz-Cyrl-UZ" sz="2400" b="1" dirty="0" smtClean="0">
                <a:solidFill>
                  <a:schemeClr val="tx1"/>
                </a:solidFill>
              </a:rPr>
              <a:t>etadi.Tad</a:t>
            </a:r>
            <a:r>
              <a:rPr lang="en-US" sz="2400" b="1" dirty="0" smtClean="0">
                <a:solidFill>
                  <a:schemeClr val="tx1"/>
                </a:solidFill>
              </a:rPr>
              <a:t>q</a:t>
            </a:r>
            <a:r>
              <a:rPr lang="uz-Cyrl-UZ" sz="2400" b="1" dirty="0" smtClean="0">
                <a:solidFill>
                  <a:schemeClr val="tx1"/>
                </a:solidFill>
              </a:rPr>
              <a:t>i</a:t>
            </a:r>
            <a:r>
              <a:rPr lang="en-US" sz="2400" b="1" dirty="0" smtClean="0">
                <a:solidFill>
                  <a:schemeClr val="tx1"/>
                </a:solidFill>
              </a:rPr>
              <a:t>q</a:t>
            </a:r>
            <a:r>
              <a:rPr lang="uz-Cyrl-UZ" sz="2400" b="1" dirty="0" smtClean="0">
                <a:solidFill>
                  <a:schemeClr val="tx1"/>
                </a:solidFill>
              </a:rPr>
              <a:t>o</a:t>
            </a:r>
            <a:r>
              <a:rPr lang="en-US" sz="2400" b="1" dirty="0" smtClean="0">
                <a:solidFill>
                  <a:schemeClr val="tx1"/>
                </a:solidFill>
              </a:rPr>
              <a:t>t</a:t>
            </a:r>
            <a:r>
              <a:rPr lang="uz-Cyrl-UZ" sz="2400" b="1" dirty="0" smtClean="0">
                <a:solidFill>
                  <a:schemeClr val="tx1"/>
                </a:solidFill>
              </a:rPr>
              <a:t>chi </a:t>
            </a:r>
            <a:r>
              <a:rPr lang="uz-Cyrl-UZ" sz="2400" b="1" dirty="0">
                <a:solidFill>
                  <a:schemeClr val="tx1"/>
                </a:solidFill>
              </a:rPr>
              <a:t>Sh.SHomuhamedov A.Jomiy </a:t>
            </a:r>
            <a:r>
              <a:rPr lang="uz-Cyrl-UZ" sz="2400" b="1" dirty="0" smtClean="0">
                <a:solidFill>
                  <a:schemeClr val="tx1"/>
                </a:solidFill>
              </a:rPr>
              <a:t>ha</a:t>
            </a:r>
            <a:r>
              <a:rPr lang="en-US" sz="2400" b="1" dirty="0" smtClean="0">
                <a:solidFill>
                  <a:schemeClr val="tx1"/>
                </a:solidFill>
              </a:rPr>
              <a:t>q</a:t>
            </a:r>
            <a:r>
              <a:rPr lang="uz-Cyrl-UZ" sz="2400" b="1" dirty="0" smtClean="0">
                <a:solidFill>
                  <a:schemeClr val="tx1"/>
                </a:solidFill>
              </a:rPr>
              <a:t>ida </a:t>
            </a:r>
            <a:r>
              <a:rPr lang="uz-Cyrl-UZ" sz="2400" b="1" dirty="0">
                <a:solidFill>
                  <a:schemeClr val="tx1"/>
                </a:solidFill>
              </a:rPr>
              <a:t>fikrlar   ekan,   «Uning    shaxsan   o‘zi   bunga   namuna   bo‘ldi,   poklik shamlaridan biri bo‘lib porladi», - deydi.</a:t>
            </a:r>
            <a:endParaRPr lang="ru-RU" sz="2400" b="1" dirty="0">
              <a:solidFill>
                <a:schemeClr val="tx1"/>
              </a:solidFill>
            </a:endParaRPr>
          </a:p>
        </p:txBody>
      </p:sp>
      <p:pic>
        <p:nvPicPr>
          <p:cNvPr id="3" name="Рисунок 2"/>
          <p:cNvPicPr>
            <a:picLocks noChangeAspect="1"/>
          </p:cNvPicPr>
          <p:nvPr/>
        </p:nvPicPr>
        <p:blipFill>
          <a:blip r:embed="rId3"/>
          <a:stretch>
            <a:fillRect/>
          </a:stretch>
        </p:blipFill>
        <p:spPr>
          <a:xfrm>
            <a:off x="5530474" y="1165855"/>
            <a:ext cx="4108826" cy="5582961"/>
          </a:xfrm>
          <a:prstGeom prst="rect">
            <a:avLst/>
          </a:prstGeom>
        </p:spPr>
      </p:pic>
    </p:spTree>
    <p:extLst>
      <p:ext uri="{BB962C8B-B14F-4D97-AF65-F5344CB8AC3E}">
        <p14:creationId xmlns:p14="http://schemas.microsoft.com/office/powerpoint/2010/main" val="1298130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Горизонтальный свиток 4"/>
          <p:cNvSpPr/>
          <p:nvPr/>
        </p:nvSpPr>
        <p:spPr>
          <a:xfrm>
            <a:off x="63500" y="0"/>
            <a:ext cx="4474633" cy="6531429"/>
          </a:xfrm>
          <a:prstGeom prst="horizontalScroll">
            <a:avLst/>
          </a:prstGeom>
          <a:solidFill>
            <a:srgbClr val="0070C0"/>
          </a:solid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t>Jomiy   uchta   </a:t>
            </a:r>
            <a:r>
              <a:rPr lang="uz-Cyrl-UZ" sz="2800" b="1" dirty="0" smtClean="0"/>
              <a:t>lirik   </a:t>
            </a:r>
            <a:r>
              <a:rPr lang="uz-Cyrl-UZ" sz="2800" b="1" dirty="0"/>
              <a:t>devon,   </a:t>
            </a:r>
            <a:r>
              <a:rPr lang="en-US" sz="2800" b="1" dirty="0" smtClean="0"/>
              <a:t>y</a:t>
            </a:r>
            <a:r>
              <a:rPr lang="uz-Cyrl-UZ" sz="2800" b="1" dirty="0" smtClean="0"/>
              <a:t>etti   </a:t>
            </a:r>
            <a:r>
              <a:rPr lang="uz-Cyrl-UZ" sz="2800" b="1" dirty="0"/>
              <a:t>dostondon   iborat   «haft rang» («Yetti taxt</a:t>
            </a:r>
            <a:r>
              <a:rPr lang="uz-Cyrl-UZ" sz="2800" b="1" dirty="0" smtClean="0"/>
              <a:t>»),ta’lim-tarbiyaga </a:t>
            </a:r>
            <a:r>
              <a:rPr lang="uz-Cyrl-UZ" sz="2800" b="1" dirty="0"/>
              <a:t>oid «Bahoriston» asarlari bilan jahon madaniyati </a:t>
            </a:r>
            <a:r>
              <a:rPr lang="uz-Cyrl-UZ" sz="2800" b="1" dirty="0" smtClean="0"/>
              <a:t>tara</a:t>
            </a:r>
            <a:r>
              <a:rPr lang="en-US" sz="2800" b="1" dirty="0" err="1" smtClean="0"/>
              <a:t>qq</a:t>
            </a:r>
            <a:r>
              <a:rPr lang="uz-Cyrl-UZ" sz="2800" b="1" dirty="0" smtClean="0"/>
              <a:t>iyotida </a:t>
            </a:r>
            <a:r>
              <a:rPr lang="uz-Cyrl-UZ" sz="2800" b="1" dirty="0"/>
              <a:t>munosib o‘ringa ega bo‘ldi.</a:t>
            </a:r>
            <a:endParaRPr lang="ru-RU" sz="2800" b="1" dirty="0"/>
          </a:p>
        </p:txBody>
      </p:sp>
      <p:sp>
        <p:nvSpPr>
          <p:cNvPr id="6" name="AutoShape 2" descr="Talabalar uchun o'qish 4-sentyabrdan boshlanadi"/>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 name="Рисунок 1"/>
          <p:cNvPicPr>
            <a:picLocks noChangeAspect="1"/>
          </p:cNvPicPr>
          <p:nvPr/>
        </p:nvPicPr>
        <p:blipFill>
          <a:blip r:embed="rId3"/>
          <a:stretch>
            <a:fillRect/>
          </a:stretch>
        </p:blipFill>
        <p:spPr>
          <a:xfrm>
            <a:off x="4842933" y="301396"/>
            <a:ext cx="4521200" cy="6230033"/>
          </a:xfrm>
          <a:prstGeom prst="rect">
            <a:avLst/>
          </a:prstGeom>
        </p:spPr>
      </p:pic>
    </p:spTree>
    <p:extLst>
      <p:ext uri="{BB962C8B-B14F-4D97-AF65-F5344CB8AC3E}">
        <p14:creationId xmlns:p14="http://schemas.microsoft.com/office/powerpoint/2010/main" val="828805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Горизонтальный свиток 7"/>
          <p:cNvSpPr/>
          <p:nvPr/>
        </p:nvSpPr>
        <p:spPr>
          <a:xfrm>
            <a:off x="218364" y="95541"/>
            <a:ext cx="5036024" cy="6591868"/>
          </a:xfrm>
          <a:prstGeom prst="horizontalScroll">
            <a:avLst/>
          </a:prstGeom>
          <a:solidFill>
            <a:srgbClr val="00FF00"/>
          </a:solid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2400" b="1" dirty="0">
                <a:solidFill>
                  <a:schemeClr val="tx1"/>
                </a:solidFill>
              </a:rPr>
              <a:t>Abdurahmon Jomiyning   </a:t>
            </a:r>
            <a:r>
              <a:rPr lang="uz-Cyrl-UZ" sz="2400" b="1" dirty="0" smtClean="0">
                <a:solidFill>
                  <a:schemeClr val="tx1"/>
                </a:solidFill>
              </a:rPr>
              <a:t>ta’limiy-axlo</a:t>
            </a:r>
            <a:r>
              <a:rPr lang="en-US" sz="2400" b="1" dirty="0" smtClean="0">
                <a:solidFill>
                  <a:schemeClr val="tx1"/>
                </a:solidFill>
              </a:rPr>
              <a:t>q</a:t>
            </a:r>
            <a:r>
              <a:rPr lang="uz-Cyrl-UZ" sz="2400" b="1" dirty="0" smtClean="0">
                <a:solidFill>
                  <a:schemeClr val="tx1"/>
                </a:solidFill>
              </a:rPr>
              <a:t>iy </a:t>
            </a:r>
            <a:r>
              <a:rPr lang="en-US" sz="2400" b="1" dirty="0" smtClean="0">
                <a:solidFill>
                  <a:schemeClr val="tx1"/>
                </a:solidFill>
              </a:rPr>
              <a:t>q</a:t>
            </a:r>
            <a:r>
              <a:rPr lang="uz-Cyrl-UZ" sz="2400" b="1" dirty="0" smtClean="0">
                <a:solidFill>
                  <a:schemeClr val="tx1"/>
                </a:solidFill>
              </a:rPr>
              <a:t>arashlari </a:t>
            </a:r>
            <a:r>
              <a:rPr lang="uz-Cyrl-UZ" sz="2400" b="1" dirty="0">
                <a:solidFill>
                  <a:schemeClr val="tx1"/>
                </a:solidFill>
              </a:rPr>
              <a:t>Sa’diyning Guliston asari  uslubida   yozilgan  «Bahoriston»  asari   va  «Xaft avranga   kirgan   «Tuhfatul   axror»    hamda   «Silsilatuz    zahab» (Oltin   tizmalar»)  va  boshqa   dostonlarida   ifodalangan.    Bu dostonlarda va «Bahoriston»da Jomiy </a:t>
            </a:r>
            <a:r>
              <a:rPr lang="uz-Cyrl-UZ" sz="2400" b="1" dirty="0" smtClean="0">
                <a:solidFill>
                  <a:schemeClr val="tx1"/>
                </a:solidFill>
              </a:rPr>
              <a:t>ha</a:t>
            </a:r>
            <a:r>
              <a:rPr lang="en-US" sz="2400" b="1" dirty="0" smtClean="0">
                <a:solidFill>
                  <a:schemeClr val="tx1"/>
                </a:solidFill>
              </a:rPr>
              <a:t>qi</a:t>
            </a:r>
            <a:r>
              <a:rPr lang="uz-Cyrl-UZ" sz="2400" b="1" dirty="0" smtClean="0">
                <a:solidFill>
                  <a:schemeClr val="tx1"/>
                </a:solidFill>
              </a:rPr>
              <a:t>qiy </a:t>
            </a:r>
            <a:r>
              <a:rPr lang="uz-Cyrl-UZ" sz="2400" b="1" dirty="0">
                <a:solidFill>
                  <a:schemeClr val="tx1"/>
                </a:solidFill>
              </a:rPr>
              <a:t>kamolatga erishgan </a:t>
            </a:r>
            <a:r>
              <a:rPr lang="uz-Cyrl-UZ" sz="2400" b="1" dirty="0" smtClean="0">
                <a:solidFill>
                  <a:schemeClr val="tx1"/>
                </a:solidFill>
              </a:rPr>
              <a:t>in</a:t>
            </a:r>
            <a:r>
              <a:rPr lang="en-US" sz="2400" b="1" dirty="0" smtClean="0">
                <a:solidFill>
                  <a:schemeClr val="tx1"/>
                </a:solidFill>
              </a:rPr>
              <a:t>s</a:t>
            </a:r>
            <a:r>
              <a:rPr lang="uz-Cyrl-UZ" sz="2400" b="1" dirty="0" smtClean="0">
                <a:solidFill>
                  <a:schemeClr val="tx1"/>
                </a:solidFill>
              </a:rPr>
              <a:t>on </a:t>
            </a:r>
            <a:r>
              <a:rPr lang="uz-Cyrl-UZ" sz="2400" b="1" dirty="0">
                <a:solidFill>
                  <a:schemeClr val="tx1"/>
                </a:solidFill>
              </a:rPr>
              <a:t>haqidagi qarashlarini bayon etadi.</a:t>
            </a:r>
            <a:endParaRPr lang="ru-RU" sz="2400" b="1" dirty="0">
              <a:solidFill>
                <a:schemeClr val="tx1"/>
              </a:solidFill>
            </a:endParaRPr>
          </a:p>
        </p:txBody>
      </p:sp>
      <p:pic>
        <p:nvPicPr>
          <p:cNvPr id="2" name="Рисунок 1"/>
          <p:cNvPicPr>
            <a:picLocks noChangeAspect="1"/>
          </p:cNvPicPr>
          <p:nvPr/>
        </p:nvPicPr>
        <p:blipFill>
          <a:blip r:embed="rId3"/>
          <a:stretch>
            <a:fillRect/>
          </a:stretch>
        </p:blipFill>
        <p:spPr>
          <a:xfrm>
            <a:off x="4678454" y="191077"/>
            <a:ext cx="5748435" cy="6141350"/>
          </a:xfrm>
          <a:prstGeom prst="rect">
            <a:avLst/>
          </a:prstGeom>
        </p:spPr>
      </p:pic>
    </p:spTree>
    <p:extLst>
      <p:ext uri="{BB962C8B-B14F-4D97-AF65-F5344CB8AC3E}">
        <p14:creationId xmlns:p14="http://schemas.microsoft.com/office/powerpoint/2010/main" val="2466507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63773" y="614582"/>
            <a:ext cx="3903258" cy="30566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sz="2200" b="1" dirty="0">
                <a:solidFill>
                  <a:schemeClr val="tx1"/>
                </a:solidFill>
              </a:rPr>
              <a:t>Abduraxmon    Jomiy donolikni  olqishlar ekan, avvalo, mamlakatni  boshqaruvchi xukmdorlar ilmli   bo‘lishi, agar ra</a:t>
            </a:r>
            <a:r>
              <a:rPr lang="en-US" sz="2200" b="1" dirty="0">
                <a:solidFill>
                  <a:schemeClr val="tx1"/>
                </a:solidFill>
              </a:rPr>
              <a:t>h</a:t>
            </a:r>
            <a:r>
              <a:rPr lang="uz-Cyrl-UZ" sz="2200" b="1" dirty="0">
                <a:solidFill>
                  <a:schemeClr val="tx1"/>
                </a:solidFill>
              </a:rPr>
              <a:t>bar nodon, joxil bo‘lsa, el boshiga juda ko‘p nadomat, zulm yog‘ilishi mumkinligini ifodalaydi:</a:t>
            </a:r>
            <a:endParaRPr lang="ru-RU" sz="2200" b="1" dirty="0">
              <a:solidFill>
                <a:schemeClr val="tx1"/>
              </a:solidFill>
            </a:endParaRPr>
          </a:p>
        </p:txBody>
      </p:sp>
      <p:sp>
        <p:nvSpPr>
          <p:cNvPr id="5" name="Стрелка вправо 4"/>
          <p:cNvSpPr/>
          <p:nvPr/>
        </p:nvSpPr>
        <p:spPr>
          <a:xfrm>
            <a:off x="4067031" y="723765"/>
            <a:ext cx="464026" cy="15967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Горизонтальный свиток 5"/>
          <p:cNvSpPr/>
          <p:nvPr/>
        </p:nvSpPr>
        <p:spPr>
          <a:xfrm>
            <a:off x="4531057" y="-1"/>
            <a:ext cx="5131558" cy="367124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uz-Cyrl-UZ" sz="2200" dirty="0"/>
              <a:t>S</a:t>
            </a:r>
            <a:r>
              <a:rPr lang="en-US" sz="2200" dirty="0"/>
              <a:t>h</a:t>
            </a:r>
            <a:r>
              <a:rPr lang="uz-Cyrl-UZ" sz="2200" dirty="0"/>
              <a:t>oh agar bo‘lmasa bilimdon hokim, </a:t>
            </a:r>
            <a:endParaRPr lang="ru-RU" sz="2200" dirty="0"/>
          </a:p>
          <a:p>
            <a:pPr marL="342900" indent="-342900">
              <a:buFont typeface="Arial" panose="020B0604020202020204" pitchFamily="34" charset="0"/>
              <a:buChar char="•"/>
            </a:pPr>
            <a:r>
              <a:rPr lang="uz-Cyrl-UZ" sz="2200" dirty="0"/>
              <a:t>Jahl </a:t>
            </a:r>
            <a:r>
              <a:rPr lang="uz-Cyrl-UZ" sz="2200" dirty="0" smtClean="0"/>
              <a:t>bot</a:t>
            </a:r>
            <a:r>
              <a:rPr lang="en-US" sz="2200" dirty="0" smtClean="0"/>
              <a:t>q</a:t>
            </a:r>
            <a:r>
              <a:rPr lang="uz-Cyrl-UZ" sz="2200" dirty="0" smtClean="0"/>
              <a:t>oshda </a:t>
            </a:r>
            <a:r>
              <a:rPr lang="uz-Cyrl-UZ" sz="2200" dirty="0"/>
              <a:t>bo‘lur </a:t>
            </a:r>
            <a:r>
              <a:rPr lang="uz-Cyrl-UZ" sz="2200" dirty="0" smtClean="0"/>
              <a:t>mu</a:t>
            </a:r>
            <a:r>
              <a:rPr lang="en-US" sz="2200" dirty="0" smtClean="0"/>
              <a:t>hi</a:t>
            </a:r>
            <a:r>
              <a:rPr lang="uz-Cyrl-UZ" sz="2200" dirty="0" smtClean="0"/>
              <a:t>m</a:t>
            </a:r>
            <a:r>
              <a:rPr lang="uz-Cyrl-UZ" sz="2200" dirty="0"/>
              <a:t>.</a:t>
            </a:r>
            <a:endParaRPr lang="ru-RU" sz="2200" dirty="0"/>
          </a:p>
          <a:p>
            <a:pPr marL="342900" indent="-342900">
              <a:buFont typeface="Arial" panose="020B0604020202020204" pitchFamily="34" charset="0"/>
              <a:buChar char="•"/>
            </a:pPr>
            <a:r>
              <a:rPr lang="uz-Cyrl-UZ" sz="2200" dirty="0"/>
              <a:t>Y</a:t>
            </a:r>
            <a:r>
              <a:rPr lang="en-US" sz="2200" dirty="0"/>
              <a:t>o </a:t>
            </a:r>
            <a:r>
              <a:rPr lang="uz-Cyrl-UZ" sz="2200" dirty="0"/>
              <a:t>gar undan doim jaholat, o‘lim, </a:t>
            </a:r>
            <a:endParaRPr lang="ru-RU" sz="2200" dirty="0"/>
          </a:p>
          <a:p>
            <a:pPr marL="342900" indent="-342900">
              <a:buFont typeface="Arial" panose="020B0604020202020204" pitchFamily="34" charset="0"/>
              <a:buChar char="•"/>
            </a:pPr>
            <a:r>
              <a:rPr lang="en-US" sz="2200" dirty="0"/>
              <a:t>El </a:t>
            </a:r>
            <a:r>
              <a:rPr lang="en-US" sz="2200" dirty="0" err="1"/>
              <a:t>boshiga</a:t>
            </a:r>
            <a:r>
              <a:rPr lang="en-US" sz="2200" dirty="0"/>
              <a:t> </a:t>
            </a:r>
            <a:r>
              <a:rPr lang="en-US" sz="2200" dirty="0" err="1"/>
              <a:t>tushar</a:t>
            </a:r>
            <a:r>
              <a:rPr lang="en-US" sz="2200" dirty="0"/>
              <a:t> </a:t>
            </a:r>
            <a:r>
              <a:rPr lang="en-US" sz="2200" dirty="0" err="1"/>
              <a:t>nadomat</a:t>
            </a:r>
            <a:r>
              <a:rPr lang="en-US" sz="2200" dirty="0"/>
              <a:t>, </a:t>
            </a:r>
            <a:r>
              <a:rPr lang="en-US" sz="2200" dirty="0" err="1"/>
              <a:t>zulm</a:t>
            </a:r>
            <a:r>
              <a:rPr lang="en-US" sz="2200" dirty="0"/>
              <a:t>.</a:t>
            </a:r>
            <a:endParaRPr lang="ru-RU" sz="2200" dirty="0"/>
          </a:p>
          <a:p>
            <a:pPr marL="342900" indent="-342900">
              <a:buFont typeface="Arial" panose="020B0604020202020204" pitchFamily="34" charset="0"/>
              <a:buChar char="•"/>
            </a:pPr>
            <a:r>
              <a:rPr lang="uz-Cyrl-UZ" sz="2200" dirty="0"/>
              <a:t> </a:t>
            </a:r>
            <a:endParaRPr lang="ru-RU" sz="2200" dirty="0"/>
          </a:p>
        </p:txBody>
      </p:sp>
      <p:sp>
        <p:nvSpPr>
          <p:cNvPr id="7" name="Скругленный прямоугольник 6"/>
          <p:cNvSpPr/>
          <p:nvPr/>
        </p:nvSpPr>
        <p:spPr>
          <a:xfrm>
            <a:off x="163773" y="3880765"/>
            <a:ext cx="9498842" cy="297394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uz-Cyrl-UZ" sz="2400" b="1" dirty="0"/>
              <a:t> «</a:t>
            </a:r>
            <a:r>
              <a:rPr lang="uz-Cyrl-UZ" sz="2400" b="1" dirty="0" smtClean="0"/>
              <a:t>Ba</a:t>
            </a:r>
            <a:r>
              <a:rPr lang="en-US" sz="2400" b="1" dirty="0" smtClean="0"/>
              <a:t>h</a:t>
            </a:r>
            <a:r>
              <a:rPr lang="uz-Cyrl-UZ" sz="2400" b="1" dirty="0" smtClean="0"/>
              <a:t>oriston</a:t>
            </a:r>
            <a:r>
              <a:rPr lang="uz-Cyrl-UZ" sz="2400" b="1" dirty="0"/>
              <a:t>» asarida esa ilmni </a:t>
            </a:r>
            <a:r>
              <a:rPr lang="uz-Cyrl-UZ" sz="2400" b="1" dirty="0" smtClean="0"/>
              <a:t>be</a:t>
            </a:r>
            <a:r>
              <a:rPr lang="en-US" sz="2400" b="1" dirty="0" smtClean="0"/>
              <a:t>h</a:t>
            </a:r>
            <a:r>
              <a:rPr lang="uz-Cyrl-UZ" sz="2400" b="1" dirty="0" smtClean="0"/>
              <a:t>uda </a:t>
            </a:r>
            <a:r>
              <a:rPr lang="uz-Cyrl-UZ" sz="2400" b="1" dirty="0"/>
              <a:t>egallamaslik, </a:t>
            </a:r>
            <a:r>
              <a:rPr lang="en-US" sz="2400" b="1" dirty="0" smtClean="0"/>
              <a:t>h</a:t>
            </a:r>
            <a:r>
              <a:rPr lang="uz-Cyrl-UZ" sz="2400" b="1" dirty="0" smtClean="0"/>
              <a:t>ar </a:t>
            </a:r>
            <a:r>
              <a:rPr lang="uz-Cyrl-UZ" sz="2400" b="1" dirty="0"/>
              <a:t>bir shaxs foydasi tegadigan ilmni egalashi zarurligini </a:t>
            </a:r>
            <a:r>
              <a:rPr lang="uz-Cyrl-UZ" sz="2400" b="1" dirty="0" smtClean="0"/>
              <a:t>ta’kidlaydi</a:t>
            </a:r>
            <a:r>
              <a:rPr lang="en-US" sz="2400" b="1" dirty="0" smtClean="0"/>
              <a:t>.</a:t>
            </a:r>
            <a:r>
              <a:rPr lang="uz-Cyrl-UZ" sz="2400" b="1" dirty="0" smtClean="0"/>
              <a:t>Eng </a:t>
            </a:r>
            <a:r>
              <a:rPr lang="uz-Cyrl-UZ" sz="2400" b="1" dirty="0"/>
              <a:t>zarur bilimni kunt bilan o‘rgan, Zarur bo‘lmaganin axtarib yurma. Zarurini hosil </a:t>
            </a:r>
            <a:r>
              <a:rPr lang="en-US" sz="2400" b="1" dirty="0" smtClean="0"/>
              <a:t>q</a:t>
            </a:r>
            <a:r>
              <a:rPr lang="uz-Cyrl-UZ" sz="2400" b="1" dirty="0" smtClean="0"/>
              <a:t>ilgandan </a:t>
            </a:r>
            <a:r>
              <a:rPr lang="uz-Cyrl-UZ" sz="2400" b="1" dirty="0"/>
              <a:t>keyin, Unga amal </a:t>
            </a:r>
            <a:r>
              <a:rPr lang="en-US" sz="2400" b="1" dirty="0" smtClean="0"/>
              <a:t>q</a:t>
            </a:r>
            <a:r>
              <a:rPr lang="uz-Cyrl-UZ" sz="2400" b="1" dirty="0" smtClean="0"/>
              <a:t>ilmay </a:t>
            </a:r>
            <a:r>
              <a:rPr lang="uz-Cyrl-UZ" sz="2400" b="1" dirty="0"/>
              <a:t>umr </a:t>
            </a:r>
            <a:r>
              <a:rPr lang="uz-Cyrl-UZ" sz="2400" b="1" dirty="0" smtClean="0"/>
              <a:t>o‘tk</a:t>
            </a:r>
            <a:r>
              <a:rPr lang="en-US" sz="2400" b="1" dirty="0" err="1" smtClean="0"/>
              <a:t>az</a:t>
            </a:r>
            <a:r>
              <a:rPr lang="uz-Cyrl-UZ" sz="2400" b="1" dirty="0" smtClean="0"/>
              <a:t>ma</a:t>
            </a:r>
            <a:r>
              <a:rPr lang="uz-Cyrl-UZ" sz="2400" b="1" dirty="0"/>
              <a:t>. </a:t>
            </a:r>
            <a:endParaRPr lang="en-US" sz="2400" b="1" dirty="0" smtClean="0"/>
          </a:p>
          <a:p>
            <a:pPr indent="355600" algn="just"/>
            <a:r>
              <a:rPr lang="uz-Cyrl-UZ" sz="2400" b="1" dirty="0" smtClean="0"/>
              <a:t>Abduraxmon </a:t>
            </a:r>
            <a:r>
              <a:rPr lang="uz-Cyrl-UZ" sz="2400" b="1" dirty="0"/>
              <a:t>Jomiy asarlarida </a:t>
            </a:r>
            <a:r>
              <a:rPr lang="en-US" sz="2400" b="1" dirty="0" smtClean="0"/>
              <a:t>h</a:t>
            </a:r>
            <a:r>
              <a:rPr lang="uz-Cyrl-UZ" sz="2400" b="1" dirty="0" smtClean="0"/>
              <a:t>am </a:t>
            </a:r>
            <a:r>
              <a:rPr lang="uz-Cyrl-UZ" sz="2400" b="1" dirty="0"/>
              <a:t>boshqa allomalardagi kabi tarbiyaning </a:t>
            </a:r>
            <a:r>
              <a:rPr lang="uz-Cyrl-UZ" sz="2400" b="1" dirty="0" smtClean="0"/>
              <a:t>a</a:t>
            </a:r>
            <a:r>
              <a:rPr lang="en-US" sz="2400" b="1" dirty="0" smtClean="0"/>
              <a:t>h</a:t>
            </a:r>
            <a:r>
              <a:rPr lang="uz-Cyrl-UZ" sz="2400" b="1" dirty="0" smtClean="0"/>
              <a:t>amiyatiga </a:t>
            </a:r>
            <a:r>
              <a:rPr lang="uz-Cyrl-UZ" sz="2400" b="1" dirty="0"/>
              <a:t>katta e’tibor beriladi.  Y</a:t>
            </a:r>
            <a:r>
              <a:rPr lang="en-US" sz="2400" b="1" dirty="0"/>
              <a:t>e</a:t>
            </a:r>
            <a:r>
              <a:rPr lang="uz-Cyrl-UZ" sz="2400" b="1" dirty="0"/>
              <a:t>tuk insonga xos bo‘lgan  axloqiy  xislatlar  uning  barcha  asarlarida  keng tarannum </a:t>
            </a:r>
            <a:r>
              <a:rPr lang="uz-Cyrl-UZ" sz="2400" b="1" dirty="0" smtClean="0"/>
              <a:t>etiladi</a:t>
            </a:r>
            <a:r>
              <a:rPr lang="en-US" sz="2400" b="1" dirty="0" smtClean="0"/>
              <a:t>.</a:t>
            </a:r>
            <a:endParaRPr lang="ru-RU" sz="2400" b="1" dirty="0"/>
          </a:p>
        </p:txBody>
      </p:sp>
    </p:spTree>
    <p:extLst>
      <p:ext uri="{BB962C8B-B14F-4D97-AF65-F5344CB8AC3E}">
        <p14:creationId xmlns:p14="http://schemas.microsoft.com/office/powerpoint/2010/main" val="2486567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177421" y="163773"/>
            <a:ext cx="9485194" cy="1050878"/>
          </a:xfrm>
          <a:prstGeom prst="horizont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b="1" dirty="0">
                <a:solidFill>
                  <a:srgbClr val="FF0000"/>
                </a:solidFill>
              </a:rPr>
              <a:t>Alisher Navoiy va uning ta’limiy- </a:t>
            </a:r>
            <a:r>
              <a:rPr lang="uz-Cyrl-UZ" sz="2400" b="1" dirty="0" smtClean="0">
                <a:solidFill>
                  <a:srgbClr val="FF0000"/>
                </a:solidFill>
              </a:rPr>
              <a:t>axlo</a:t>
            </a:r>
            <a:r>
              <a:rPr lang="en-US" sz="2400" b="1" dirty="0" smtClean="0">
                <a:solidFill>
                  <a:srgbClr val="FF0000"/>
                </a:solidFill>
              </a:rPr>
              <a:t>q</a:t>
            </a:r>
            <a:r>
              <a:rPr lang="uz-Cyrl-UZ" sz="2400" b="1" dirty="0" smtClean="0">
                <a:solidFill>
                  <a:srgbClr val="FF0000"/>
                </a:solidFill>
              </a:rPr>
              <a:t>iy </a:t>
            </a:r>
            <a:r>
              <a:rPr lang="uz-Cyrl-UZ" sz="2400" b="1" dirty="0">
                <a:solidFill>
                  <a:srgbClr val="FF0000"/>
                </a:solidFill>
              </a:rPr>
              <a:t>asarlarida ilgari surilgan g‘oyalari.</a:t>
            </a:r>
            <a:endParaRPr lang="ru-RU" sz="2400" dirty="0">
              <a:solidFill>
                <a:srgbClr val="FF0000"/>
              </a:solidFill>
            </a:endParaRPr>
          </a:p>
        </p:txBody>
      </p:sp>
      <p:sp>
        <p:nvSpPr>
          <p:cNvPr id="5" name="Стрелка вниз 4"/>
          <p:cNvSpPr/>
          <p:nvPr/>
        </p:nvSpPr>
        <p:spPr>
          <a:xfrm>
            <a:off x="2238236" y="1231848"/>
            <a:ext cx="5240740" cy="310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423333" y="4605866"/>
            <a:ext cx="9123276" cy="2048934"/>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2400" b="1" dirty="0" smtClean="0">
                <a:solidFill>
                  <a:schemeClr val="tx1"/>
                </a:solidFill>
              </a:rPr>
              <a:t>Alisher </a:t>
            </a:r>
            <a:r>
              <a:rPr lang="uz-Cyrl-UZ" sz="2400" b="1" dirty="0">
                <a:solidFill>
                  <a:schemeClr val="tx1"/>
                </a:solidFill>
              </a:rPr>
              <a:t>Navoiy o‘zining badiiy asarlarida komil inson obrazlarini yaratib, ta’lim-tarbiya to‘g‘risidagi fikrlarini ifodalagan bo‘lsa, ta’limiy-axloqiy asarlarida esa komil insonni shakllantirishning mazmuni, yo‘llari, usullarini bayon etdi.</a:t>
            </a:r>
            <a:endParaRPr lang="ru-RU" sz="2400" b="1" dirty="0">
              <a:solidFill>
                <a:schemeClr val="tx1"/>
              </a:solidFill>
            </a:endParaRPr>
          </a:p>
        </p:txBody>
      </p:sp>
      <p:sp>
        <p:nvSpPr>
          <p:cNvPr id="9" name="Скругленный прямоугольник 8"/>
          <p:cNvSpPr/>
          <p:nvPr/>
        </p:nvSpPr>
        <p:spPr>
          <a:xfrm>
            <a:off x="232015" y="1542199"/>
            <a:ext cx="9314594" cy="29451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sz="2400" b="1" dirty="0">
                <a:solidFill>
                  <a:schemeClr val="tx1"/>
                </a:solidFill>
              </a:rPr>
              <a:t>Qomusiy bilimlar soxibi,  buyuk mutafakkir Alisher Navoiy fan va san’atning turli sohalari: adabiyot, tarix,	til bilimlarini rivojlantirish bilan birga, ta’lim-tarbiyani takomillashtirishga xam e’tibor berdi. U o‘z «Xamsa»sida, «Maxbub ul-qulub» kabi yirik ta’limiy-axloqiy asarida, shuningdek, «Munojat», «Vaqfiya», «Majolisun nafosat», «Muxokamat ul - lug‘atayn</a:t>
            </a:r>
            <a:r>
              <a:rPr lang="uz-Cyrl-UZ" sz="2400" b="1" dirty="0" smtClean="0">
                <a:solidFill>
                  <a:schemeClr val="tx1"/>
                </a:solidFill>
              </a:rPr>
              <a:t>»</a:t>
            </a:r>
            <a:r>
              <a:rPr lang="en-US" sz="2400" b="1" dirty="0">
                <a:solidFill>
                  <a:schemeClr val="tx1"/>
                </a:solidFill>
              </a:rPr>
              <a:t> </a:t>
            </a:r>
            <a:r>
              <a:rPr lang="en-US" sz="2400" b="1" dirty="0" err="1">
                <a:solidFill>
                  <a:schemeClr val="tx1"/>
                </a:solidFill>
              </a:rPr>
              <a:t>kabi</a:t>
            </a:r>
            <a:r>
              <a:rPr lang="en-US" sz="2400" b="1" dirty="0">
                <a:solidFill>
                  <a:schemeClr val="tx1"/>
                </a:solidFill>
              </a:rPr>
              <a:t> </a:t>
            </a:r>
            <a:r>
              <a:rPr lang="en-US" sz="2400" b="1" dirty="0" err="1">
                <a:solidFill>
                  <a:schemeClr val="tx1"/>
                </a:solidFill>
              </a:rPr>
              <a:t>asarlarida</a:t>
            </a:r>
            <a:r>
              <a:rPr lang="en-US" sz="2400" b="1" dirty="0">
                <a:solidFill>
                  <a:schemeClr val="tx1"/>
                </a:solidFill>
              </a:rPr>
              <a:t> </a:t>
            </a:r>
            <a:r>
              <a:rPr lang="en-US" sz="2400" b="1" dirty="0" err="1">
                <a:solidFill>
                  <a:schemeClr val="tx1"/>
                </a:solidFill>
              </a:rPr>
              <a:t>Aduraxmon</a:t>
            </a:r>
            <a:r>
              <a:rPr lang="en-US" sz="2400" b="1" dirty="0">
                <a:solidFill>
                  <a:schemeClr val="tx1"/>
                </a:solidFill>
              </a:rPr>
              <a:t> </a:t>
            </a:r>
            <a:r>
              <a:rPr lang="en-US" sz="2400" b="1" dirty="0" err="1">
                <a:solidFill>
                  <a:schemeClr val="tx1"/>
                </a:solidFill>
              </a:rPr>
              <a:t>Jomiyning</a:t>
            </a:r>
            <a:r>
              <a:rPr lang="en-US" sz="2400" b="1" dirty="0">
                <a:solidFill>
                  <a:schemeClr val="tx1"/>
                </a:solidFill>
              </a:rPr>
              <a:t> </a:t>
            </a:r>
            <a:r>
              <a:rPr lang="en-US" sz="2400" b="1" dirty="0" err="1">
                <a:solidFill>
                  <a:schemeClr val="tx1"/>
                </a:solidFill>
              </a:rPr>
              <a:t>Arba’yin</a:t>
            </a:r>
            <a:r>
              <a:rPr lang="en-US" sz="2400" b="1" dirty="0">
                <a:solidFill>
                  <a:schemeClr val="tx1"/>
                </a:solidFill>
              </a:rPr>
              <a:t> </a:t>
            </a:r>
            <a:r>
              <a:rPr lang="en-US" sz="2400" b="1" dirty="0" err="1">
                <a:solidFill>
                  <a:schemeClr val="tx1"/>
                </a:solidFill>
              </a:rPr>
              <a:t>nomli</a:t>
            </a:r>
            <a:r>
              <a:rPr lang="en-US" sz="2400" b="1" dirty="0">
                <a:solidFill>
                  <a:schemeClr val="tx1"/>
                </a:solidFill>
              </a:rPr>
              <a:t> </a:t>
            </a:r>
            <a:r>
              <a:rPr lang="en-US" sz="2400" b="1" dirty="0" err="1">
                <a:solidFill>
                  <a:schemeClr val="tx1"/>
                </a:solidFill>
              </a:rPr>
              <a:t>asari</a:t>
            </a:r>
            <a:r>
              <a:rPr lang="en-US" sz="2400" b="1" dirty="0">
                <a:solidFill>
                  <a:schemeClr val="tx1"/>
                </a:solidFill>
              </a:rPr>
              <a:t> </a:t>
            </a:r>
            <a:r>
              <a:rPr lang="en-US" sz="2400" b="1" dirty="0" err="1">
                <a:solidFill>
                  <a:schemeClr val="tx1"/>
                </a:solidFill>
              </a:rPr>
              <a:t>tarjimasi</a:t>
            </a:r>
            <a:r>
              <a:rPr lang="en-US" sz="2400" b="1" dirty="0">
                <a:solidFill>
                  <a:schemeClr val="tx1"/>
                </a:solidFill>
              </a:rPr>
              <a:t> «</a:t>
            </a:r>
            <a:r>
              <a:rPr lang="en-US" sz="2400" b="1" dirty="0" err="1">
                <a:solidFill>
                  <a:schemeClr val="tx1"/>
                </a:solidFill>
              </a:rPr>
              <a:t>Chixil</a:t>
            </a:r>
            <a:r>
              <a:rPr lang="en-US" sz="2400" b="1" dirty="0">
                <a:solidFill>
                  <a:schemeClr val="tx1"/>
                </a:solidFill>
              </a:rPr>
              <a:t> </a:t>
            </a:r>
            <a:r>
              <a:rPr lang="en-US" sz="2400" b="1" dirty="0" err="1">
                <a:solidFill>
                  <a:schemeClr val="tx1"/>
                </a:solidFill>
              </a:rPr>
              <a:t>xadis</a:t>
            </a:r>
            <a:r>
              <a:rPr lang="en-US" sz="2400" b="1" dirty="0">
                <a:solidFill>
                  <a:schemeClr val="tx1"/>
                </a:solidFill>
              </a:rPr>
              <a:t> («</a:t>
            </a:r>
            <a:r>
              <a:rPr lang="en-US" sz="2400" b="1" dirty="0" err="1">
                <a:solidFill>
                  <a:schemeClr val="tx1"/>
                </a:solidFill>
              </a:rPr>
              <a:t>Qirq</a:t>
            </a:r>
            <a:r>
              <a:rPr lang="en-US" sz="2400" b="1" dirty="0">
                <a:solidFill>
                  <a:schemeClr val="tx1"/>
                </a:solidFill>
              </a:rPr>
              <a:t> </a:t>
            </a:r>
            <a:r>
              <a:rPr lang="en-US" sz="2400" b="1" dirty="0" err="1">
                <a:solidFill>
                  <a:schemeClr val="tx1"/>
                </a:solidFill>
              </a:rPr>
              <a:t>xadis</a:t>
            </a:r>
            <a:r>
              <a:rPr lang="en-US" sz="2400" b="1" dirty="0">
                <a:solidFill>
                  <a:schemeClr val="tx1"/>
                </a:solidFill>
              </a:rPr>
              <a:t>)da </a:t>
            </a:r>
            <a:r>
              <a:rPr lang="en-US" sz="2400" b="1" dirty="0" err="1">
                <a:solidFill>
                  <a:schemeClr val="tx1"/>
                </a:solidFill>
              </a:rPr>
              <a:t>tarbiyaga</a:t>
            </a:r>
            <a:r>
              <a:rPr lang="en-US" sz="2400" b="1" dirty="0">
                <a:solidFill>
                  <a:schemeClr val="tx1"/>
                </a:solidFill>
              </a:rPr>
              <a:t> </a:t>
            </a:r>
            <a:r>
              <a:rPr lang="en-US" sz="2400" b="1" dirty="0" err="1">
                <a:solidFill>
                  <a:schemeClr val="tx1"/>
                </a:solidFill>
              </a:rPr>
              <a:t>oid</a:t>
            </a:r>
            <a:r>
              <a:rPr lang="en-US" sz="2400" b="1" dirty="0">
                <a:solidFill>
                  <a:schemeClr val="tx1"/>
                </a:solidFill>
              </a:rPr>
              <a:t> </a:t>
            </a:r>
            <a:r>
              <a:rPr lang="en-US" sz="2400" b="1" dirty="0" err="1">
                <a:solidFill>
                  <a:schemeClr val="tx1"/>
                </a:solidFill>
              </a:rPr>
              <a:t>o‘z</a:t>
            </a:r>
            <a:r>
              <a:rPr lang="en-US" sz="2400" b="1" dirty="0">
                <a:solidFill>
                  <a:schemeClr val="tx1"/>
                </a:solidFill>
              </a:rPr>
              <a:t> </a:t>
            </a:r>
            <a:r>
              <a:rPr lang="en-US" sz="2400" b="1" dirty="0" err="1">
                <a:solidFill>
                  <a:schemeClr val="tx1"/>
                </a:solidFill>
              </a:rPr>
              <a:t>qarashlarini</a:t>
            </a:r>
            <a:r>
              <a:rPr lang="en-US" sz="2400" b="1" dirty="0">
                <a:solidFill>
                  <a:schemeClr val="tx1"/>
                </a:solidFill>
              </a:rPr>
              <a:t> </a:t>
            </a:r>
            <a:r>
              <a:rPr lang="en-US" sz="2400" b="1" dirty="0" err="1">
                <a:solidFill>
                  <a:schemeClr val="tx1"/>
                </a:solidFill>
              </a:rPr>
              <a:t>ifoda</a:t>
            </a:r>
            <a:r>
              <a:rPr lang="en-US" sz="2400" b="1" dirty="0">
                <a:solidFill>
                  <a:schemeClr val="tx1"/>
                </a:solidFill>
              </a:rPr>
              <a:t> </a:t>
            </a:r>
            <a:r>
              <a:rPr lang="en-US" sz="2400" b="1" dirty="0" err="1">
                <a:solidFill>
                  <a:schemeClr val="tx1"/>
                </a:solidFill>
              </a:rPr>
              <a:t>etadi</a:t>
            </a:r>
            <a:r>
              <a:rPr lang="en-US" sz="2400" b="1" dirty="0">
                <a:solidFill>
                  <a:schemeClr val="tx1"/>
                </a:solidFill>
              </a:rPr>
              <a:t>. </a:t>
            </a:r>
            <a:endParaRPr lang="ru-RU" sz="2400" b="1" dirty="0">
              <a:solidFill>
                <a:schemeClr val="tx1"/>
              </a:solidFill>
            </a:endParaRPr>
          </a:p>
        </p:txBody>
      </p:sp>
    </p:spTree>
    <p:extLst>
      <p:ext uri="{BB962C8B-B14F-4D97-AF65-F5344CB8AC3E}">
        <p14:creationId xmlns:p14="http://schemas.microsoft.com/office/powerpoint/2010/main" val="377011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Горизонтальный свиток 5"/>
          <p:cNvSpPr/>
          <p:nvPr/>
        </p:nvSpPr>
        <p:spPr>
          <a:xfrm>
            <a:off x="168729" y="53592"/>
            <a:ext cx="5003772" cy="680440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b="1" dirty="0">
                <a:solidFill>
                  <a:schemeClr val="tx1"/>
                </a:solidFill>
              </a:rPr>
              <a:t>Alisher Navoiyning qarashlariga ko‘ra inson tabiatan tabiat bilan bog‘liq, shunga ko‘ra xudoning mevasi sanaladi, chunki tabiatning o‘zini </a:t>
            </a:r>
            <a:r>
              <a:rPr lang="en-US" sz="2400" b="1" dirty="0" smtClean="0">
                <a:solidFill>
                  <a:schemeClr val="tx1"/>
                </a:solidFill>
              </a:rPr>
              <a:t>h</a:t>
            </a:r>
            <a:r>
              <a:rPr lang="uz-Cyrl-UZ" sz="2400" b="1" dirty="0" smtClean="0">
                <a:solidFill>
                  <a:schemeClr val="tx1"/>
                </a:solidFill>
              </a:rPr>
              <a:t>am </a:t>
            </a:r>
            <a:r>
              <a:rPr lang="uz-Cyrl-UZ" sz="2400" b="1" dirty="0">
                <a:solidFill>
                  <a:schemeClr val="tx1"/>
                </a:solidFill>
              </a:rPr>
              <a:t>Ollox yaratgan. SHuning uchun </a:t>
            </a:r>
            <a:r>
              <a:rPr lang="en-US" sz="2400" b="1" dirty="0" smtClean="0">
                <a:solidFill>
                  <a:schemeClr val="tx1"/>
                </a:solidFill>
              </a:rPr>
              <a:t>h</a:t>
            </a:r>
            <a:r>
              <a:rPr lang="uz-Cyrl-UZ" sz="2400" b="1" dirty="0" smtClean="0">
                <a:solidFill>
                  <a:schemeClr val="tx1"/>
                </a:solidFill>
              </a:rPr>
              <a:t>am </a:t>
            </a:r>
            <a:r>
              <a:rPr lang="uz-Cyrl-UZ" sz="2400" b="1" dirty="0">
                <a:solidFill>
                  <a:schemeClr val="tx1"/>
                </a:solidFill>
              </a:rPr>
              <a:t>u </a:t>
            </a:r>
            <a:r>
              <a:rPr lang="en-US" sz="2400" b="1" dirty="0" smtClean="0">
                <a:solidFill>
                  <a:schemeClr val="tx1"/>
                </a:solidFill>
              </a:rPr>
              <a:t>h</a:t>
            </a:r>
            <a:r>
              <a:rPr lang="uz-Cyrl-UZ" sz="2400" b="1" dirty="0" smtClean="0">
                <a:solidFill>
                  <a:schemeClr val="tx1"/>
                </a:solidFill>
              </a:rPr>
              <a:t>ayotda </a:t>
            </a:r>
            <a:r>
              <a:rPr lang="en-US" sz="2400" b="1" dirty="0">
                <a:solidFill>
                  <a:schemeClr val="tx1"/>
                </a:solidFill>
              </a:rPr>
              <a:t>h</a:t>
            </a:r>
            <a:r>
              <a:rPr lang="uz-Cyrl-UZ" sz="2400" b="1" dirty="0" smtClean="0">
                <a:solidFill>
                  <a:schemeClr val="tx1"/>
                </a:solidFill>
              </a:rPr>
              <a:t>amma </a:t>
            </a:r>
            <a:r>
              <a:rPr lang="uz-Cyrl-UZ" sz="2400" b="1" dirty="0">
                <a:solidFill>
                  <a:schemeClr val="tx1"/>
                </a:solidFill>
              </a:rPr>
              <a:t>narsadan yuqori turadi, borliqning, butun mavjudotning </a:t>
            </a:r>
            <a:r>
              <a:rPr lang="uz-Cyrl-UZ" sz="2400" b="1" dirty="0" smtClean="0">
                <a:solidFill>
                  <a:schemeClr val="tx1"/>
                </a:solidFill>
              </a:rPr>
              <a:t>beba</a:t>
            </a:r>
            <a:r>
              <a:rPr lang="en-US" sz="2400" b="1" dirty="0" smtClean="0">
                <a:solidFill>
                  <a:schemeClr val="tx1"/>
                </a:solidFill>
              </a:rPr>
              <a:t>h</a:t>
            </a:r>
            <a:r>
              <a:rPr lang="uz-Cyrl-UZ" sz="2400" b="1" dirty="0" smtClean="0">
                <a:solidFill>
                  <a:schemeClr val="tx1"/>
                </a:solidFill>
              </a:rPr>
              <a:t>o </a:t>
            </a:r>
            <a:r>
              <a:rPr lang="uz-Cyrl-UZ" sz="2400" b="1" dirty="0">
                <a:solidFill>
                  <a:schemeClr val="tx1"/>
                </a:solidFill>
              </a:rPr>
              <a:t>boyligi sanaladi.</a:t>
            </a:r>
            <a:endParaRPr lang="ru-RU" sz="2400" b="1" dirty="0">
              <a:solidFill>
                <a:schemeClr val="tx1"/>
              </a:solidFill>
            </a:endParaRPr>
          </a:p>
        </p:txBody>
      </p:sp>
      <p:pic>
        <p:nvPicPr>
          <p:cNvPr id="2" name="Рисунок 1"/>
          <p:cNvPicPr>
            <a:picLocks noChangeAspect="1"/>
          </p:cNvPicPr>
          <p:nvPr/>
        </p:nvPicPr>
        <p:blipFill>
          <a:blip r:embed="rId3"/>
          <a:stretch>
            <a:fillRect/>
          </a:stretch>
        </p:blipFill>
        <p:spPr>
          <a:xfrm>
            <a:off x="5472538" y="1183193"/>
            <a:ext cx="4086894" cy="4712639"/>
          </a:xfrm>
          <a:prstGeom prst="rect">
            <a:avLst/>
          </a:prstGeom>
        </p:spPr>
      </p:pic>
    </p:spTree>
    <p:extLst>
      <p:ext uri="{BB962C8B-B14F-4D97-AF65-F5344CB8AC3E}">
        <p14:creationId xmlns:p14="http://schemas.microsoft.com/office/powerpoint/2010/main" val="2581903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0" y="245660"/>
            <a:ext cx="5007468" cy="66123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sz="2600" b="1" dirty="0" smtClean="0">
                <a:solidFill>
                  <a:schemeClr val="tx1"/>
                </a:solidFill>
              </a:rPr>
              <a:t>Alisher </a:t>
            </a:r>
            <a:r>
              <a:rPr lang="uz-Cyrl-UZ" sz="2600" b="1" dirty="0">
                <a:solidFill>
                  <a:schemeClr val="tx1"/>
                </a:solidFill>
              </a:rPr>
              <a:t>Navoiy butun umri davomida yiqqan tajribasi asosida «Maxbub ul-qulub» («Ko‘ngillarning sevgani») asarini yozadi va ana shu asarida o‘zining «Hayrat ul-abror», «Nazmul javoxir» va boshqa ta’limiy-axloqiy asarlaridagi axloqiy qarashlarini rivojlantiradi.</a:t>
            </a:r>
            <a:endParaRPr lang="ru-RU" sz="2600" b="1" dirty="0">
              <a:solidFill>
                <a:schemeClr val="tx1"/>
              </a:solidFill>
            </a:endParaRPr>
          </a:p>
        </p:txBody>
      </p:sp>
      <p:pic>
        <p:nvPicPr>
          <p:cNvPr id="5" name="Рисунок 4"/>
          <p:cNvPicPr>
            <a:picLocks noChangeAspect="1"/>
          </p:cNvPicPr>
          <p:nvPr/>
        </p:nvPicPr>
        <p:blipFill rotWithShape="1">
          <a:blip r:embed="rId2"/>
          <a:srcRect l="10323" t="12415" r="7004" b="5256"/>
          <a:stretch/>
        </p:blipFill>
        <p:spPr>
          <a:xfrm>
            <a:off x="5049672" y="354842"/>
            <a:ext cx="4369915" cy="6102229"/>
          </a:xfrm>
          <a:prstGeom prst="rect">
            <a:avLst/>
          </a:prstGeom>
        </p:spPr>
      </p:pic>
    </p:spTree>
    <p:extLst>
      <p:ext uri="{BB962C8B-B14F-4D97-AF65-F5344CB8AC3E}">
        <p14:creationId xmlns:p14="http://schemas.microsoft.com/office/powerpoint/2010/main" val="3543318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37982" y="605623"/>
            <a:ext cx="3378675" cy="5068013"/>
          </a:xfrm>
          <a:prstGeom prst="rect">
            <a:avLst/>
          </a:prstGeom>
        </p:spPr>
      </p:pic>
      <p:pic>
        <p:nvPicPr>
          <p:cNvPr id="7" name="Рисунок 6"/>
          <p:cNvPicPr>
            <a:picLocks noChangeAspect="1"/>
          </p:cNvPicPr>
          <p:nvPr/>
        </p:nvPicPr>
        <p:blipFill rotWithShape="1">
          <a:blip r:embed="rId3"/>
          <a:srcRect l="15871" r="22039"/>
          <a:stretch/>
        </p:blipFill>
        <p:spPr>
          <a:xfrm>
            <a:off x="3766780" y="935724"/>
            <a:ext cx="6023838" cy="4850926"/>
          </a:xfrm>
          <a:prstGeom prst="rect">
            <a:avLst/>
          </a:prstGeom>
        </p:spPr>
      </p:pic>
    </p:spTree>
    <p:extLst>
      <p:ext uri="{BB962C8B-B14F-4D97-AF65-F5344CB8AC3E}">
        <p14:creationId xmlns:p14="http://schemas.microsoft.com/office/powerpoint/2010/main" val="3490553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948267" y="169334"/>
            <a:ext cx="8229600" cy="1253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dirty="0">
                <a:solidFill>
                  <a:schemeClr val="tx1"/>
                </a:solidFill>
              </a:rPr>
              <a:t>Navoiy tasavvuridagi komil insonga xos bo‘lgan eng yuksak fazilatlarga ijodkorlik, qobiliyat, ilm-fanga </a:t>
            </a:r>
            <a:r>
              <a:rPr lang="uz-Cyrl-UZ" sz="2800" dirty="0" smtClean="0">
                <a:solidFill>
                  <a:schemeClr val="tx1"/>
                </a:solidFill>
              </a:rPr>
              <a:t>mu</a:t>
            </a:r>
            <a:r>
              <a:rPr lang="en-US" sz="2800" dirty="0" smtClean="0">
                <a:solidFill>
                  <a:schemeClr val="tx1"/>
                </a:solidFill>
              </a:rPr>
              <a:t>h</a:t>
            </a:r>
            <a:r>
              <a:rPr lang="uz-Cyrl-UZ" sz="2800" dirty="0" smtClean="0">
                <a:solidFill>
                  <a:schemeClr val="tx1"/>
                </a:solidFill>
              </a:rPr>
              <a:t>abbat </a:t>
            </a:r>
            <a:r>
              <a:rPr lang="uz-Cyrl-UZ" sz="2800" dirty="0">
                <a:solidFill>
                  <a:schemeClr val="tx1"/>
                </a:solidFill>
              </a:rPr>
              <a:t>xam kiradi. </a:t>
            </a:r>
            <a:endParaRPr lang="ru-RU" sz="2800" b="1" dirty="0">
              <a:solidFill>
                <a:schemeClr val="tx1"/>
              </a:solidFill>
            </a:endParaRPr>
          </a:p>
        </p:txBody>
      </p:sp>
      <p:sp>
        <p:nvSpPr>
          <p:cNvPr id="9" name="Горизонтальный свиток 8"/>
          <p:cNvSpPr/>
          <p:nvPr/>
        </p:nvSpPr>
        <p:spPr>
          <a:xfrm>
            <a:off x="150631" y="1020185"/>
            <a:ext cx="9621672" cy="4439315"/>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2800" b="1" dirty="0"/>
              <a:t>Chunki baxtli xayotga intilgan Navoiyning ijodkor, oqil, qobiliyatli, dono inson o‘zining kuch-kuvvatiga, aklu zakovatiga ishonadi. Shuning uchun Navoiy ilm-fanning axamiyatini- yoritib berar ekan, ilmni qorong‘ulikni yoritadigan chiroq, xayot yo‘lini nurafshon etadigan quyosh, odamlarning </a:t>
            </a:r>
            <a:r>
              <a:rPr lang="en-US" sz="2800" b="1" dirty="0" smtClean="0"/>
              <a:t>h</a:t>
            </a:r>
            <a:r>
              <a:rPr lang="uz-Cyrl-UZ" sz="2800" b="1" dirty="0" smtClean="0"/>
              <a:t>aqiqiy </a:t>
            </a:r>
            <a:r>
              <a:rPr lang="uz-Cyrl-UZ" sz="2800" b="1" dirty="0"/>
              <a:t>qiyofasini ko‘rsatadigan omil sifatida </a:t>
            </a:r>
            <a:r>
              <a:rPr lang="uz-Cyrl-UZ" sz="2800" b="1" dirty="0" smtClean="0"/>
              <a:t>ta’rifl</a:t>
            </a:r>
            <a:r>
              <a:rPr lang="en-US" sz="2800" b="1" dirty="0" smtClean="0"/>
              <a:t>a</a:t>
            </a:r>
            <a:r>
              <a:rPr lang="uz-Cyrl-UZ" sz="2800" b="1" dirty="0" smtClean="0"/>
              <a:t>ydi</a:t>
            </a:r>
            <a:r>
              <a:rPr lang="uz-Cyrl-UZ" sz="2800" b="1" dirty="0"/>
              <a:t>. </a:t>
            </a:r>
            <a:r>
              <a:rPr lang="en-US" sz="2800" b="1" dirty="0"/>
              <a:t>Bu </a:t>
            </a:r>
            <a:r>
              <a:rPr lang="en-US" sz="2800" b="1" dirty="0" err="1"/>
              <a:t>fikrni</a:t>
            </a:r>
            <a:r>
              <a:rPr lang="en-US" sz="2800" b="1" dirty="0"/>
              <a:t> «</a:t>
            </a:r>
            <a:r>
              <a:rPr lang="en-US" sz="2800" b="1" dirty="0" err="1" smtClean="0"/>
              <a:t>Nazmul-javohir</a:t>
            </a:r>
            <a:r>
              <a:rPr lang="en-US" sz="2800" b="1" dirty="0"/>
              <a:t>» </a:t>
            </a:r>
            <a:r>
              <a:rPr lang="en-US" sz="2800" b="1" dirty="0" err="1"/>
              <a:t>asarida</a:t>
            </a:r>
            <a:r>
              <a:rPr lang="en-US" sz="2800" b="1" dirty="0"/>
              <a:t>:</a:t>
            </a:r>
            <a:endParaRPr lang="ru-RU" sz="2800" b="1" dirty="0"/>
          </a:p>
        </p:txBody>
      </p:sp>
      <p:sp>
        <p:nvSpPr>
          <p:cNvPr id="10" name="Горизонтальный свиток 9"/>
          <p:cNvSpPr/>
          <p:nvPr/>
        </p:nvSpPr>
        <p:spPr>
          <a:xfrm>
            <a:off x="602668" y="4938897"/>
            <a:ext cx="9077386" cy="193227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rPr>
              <a:t>Kim </a:t>
            </a:r>
            <a:r>
              <a:rPr lang="en-US" sz="2400" b="1" dirty="0" err="1">
                <a:solidFill>
                  <a:schemeClr val="tx1"/>
                </a:solidFill>
              </a:rPr>
              <a:t>olim</a:t>
            </a:r>
            <a:r>
              <a:rPr lang="en-US" sz="2400" b="1" dirty="0">
                <a:solidFill>
                  <a:schemeClr val="tx1"/>
                </a:solidFill>
              </a:rPr>
              <a:t> </a:t>
            </a:r>
            <a:r>
              <a:rPr lang="en-US" sz="2400" b="1" dirty="0" err="1">
                <a:solidFill>
                  <a:schemeClr val="tx1"/>
                </a:solidFill>
              </a:rPr>
              <a:t>esa</a:t>
            </a:r>
            <a:r>
              <a:rPr lang="en-US" sz="2400" b="1" dirty="0">
                <a:solidFill>
                  <a:schemeClr val="tx1"/>
                </a:solidFill>
              </a:rPr>
              <a:t> </a:t>
            </a:r>
            <a:r>
              <a:rPr lang="en-US" sz="2400" b="1" dirty="0" err="1" smtClean="0">
                <a:solidFill>
                  <a:schemeClr val="tx1"/>
                </a:solidFill>
              </a:rPr>
              <a:t>nuqtada</a:t>
            </a:r>
            <a:r>
              <a:rPr lang="en-US" sz="2400" b="1" dirty="0" smtClean="0">
                <a:solidFill>
                  <a:schemeClr val="tx1"/>
                </a:solidFill>
              </a:rPr>
              <a:t> </a:t>
            </a:r>
            <a:r>
              <a:rPr lang="en-US" sz="2400" b="1" dirty="0">
                <a:solidFill>
                  <a:schemeClr val="tx1"/>
                </a:solidFill>
              </a:rPr>
              <a:t>bar</a:t>
            </a:r>
            <a:r>
              <a:rPr lang="uz-Cyrl-UZ" sz="2400" b="1" dirty="0" smtClean="0">
                <a:solidFill>
                  <a:schemeClr val="tx1"/>
                </a:solidFill>
              </a:rPr>
              <a:t>ha</a:t>
            </a:r>
            <a:r>
              <a:rPr lang="en-US" sz="2400" b="1" dirty="0">
                <a:solidFill>
                  <a:schemeClr val="tx1"/>
                </a:solidFill>
              </a:rPr>
              <a:t>q</a:t>
            </a:r>
            <a:r>
              <a:rPr lang="en-US" sz="2400" b="1" dirty="0" smtClean="0">
                <a:solidFill>
                  <a:schemeClr val="tx1"/>
                </a:solidFill>
              </a:rPr>
              <a:t> </a:t>
            </a:r>
            <a:r>
              <a:rPr lang="en-US" sz="2400" b="1" dirty="0">
                <a:solidFill>
                  <a:schemeClr val="tx1"/>
                </a:solidFill>
              </a:rPr>
              <a:t>de </a:t>
            </a:r>
            <a:r>
              <a:rPr lang="en-US" sz="2400" b="1" dirty="0" err="1">
                <a:solidFill>
                  <a:schemeClr val="tx1"/>
                </a:solidFill>
              </a:rPr>
              <a:t>oni</a:t>
            </a:r>
            <a:r>
              <a:rPr lang="en-US" sz="2400" b="1" dirty="0">
                <a:solidFill>
                  <a:schemeClr val="tx1"/>
                </a:solidFill>
              </a:rPr>
              <a:t>.</a:t>
            </a:r>
            <a:endParaRPr lang="ru-RU" sz="2400" b="1" dirty="0">
              <a:solidFill>
                <a:schemeClr val="tx1"/>
              </a:solidFill>
            </a:endParaRPr>
          </a:p>
          <a:p>
            <a:pPr algn="just"/>
            <a:r>
              <a:rPr lang="en-US" sz="2400" b="1" dirty="0">
                <a:solidFill>
                  <a:schemeClr val="tx1"/>
                </a:solidFill>
              </a:rPr>
              <a:t> Gar </a:t>
            </a:r>
            <a:r>
              <a:rPr lang="en-US" sz="2400" b="1" dirty="0" err="1">
                <a:solidFill>
                  <a:schemeClr val="tx1"/>
                </a:solidFill>
              </a:rPr>
              <a:t>bazm</a:t>
            </a:r>
            <a:r>
              <a:rPr lang="en-US" sz="2400" b="1" dirty="0">
                <a:solidFill>
                  <a:schemeClr val="tx1"/>
                </a:solidFill>
              </a:rPr>
              <a:t> </a:t>
            </a:r>
            <a:r>
              <a:rPr lang="en-US" sz="2400" b="1" dirty="0" err="1">
                <a:solidFill>
                  <a:schemeClr val="tx1"/>
                </a:solidFill>
              </a:rPr>
              <a:t>tuzar</a:t>
            </a:r>
            <a:r>
              <a:rPr lang="en-US" sz="2400" b="1" dirty="0">
                <a:solidFill>
                  <a:schemeClr val="tx1"/>
                </a:solidFill>
              </a:rPr>
              <a:t> </a:t>
            </a:r>
            <a:r>
              <a:rPr lang="en-US" sz="2400" b="1" dirty="0" err="1">
                <a:solidFill>
                  <a:schemeClr val="tx1"/>
                </a:solidFill>
              </a:rPr>
              <a:t>bihishti</a:t>
            </a:r>
            <a:r>
              <a:rPr lang="en-US" sz="2400" b="1" dirty="0">
                <a:solidFill>
                  <a:schemeClr val="tx1"/>
                </a:solidFill>
              </a:rPr>
              <a:t> mu</a:t>
            </a:r>
            <a:r>
              <a:rPr lang="uz-Cyrl-UZ" sz="2400" b="1" dirty="0">
                <a:solidFill>
                  <a:schemeClr val="tx1"/>
                </a:solidFill>
              </a:rPr>
              <a:t>tlaq</a:t>
            </a:r>
            <a:r>
              <a:rPr lang="en-US" sz="2400" b="1" dirty="0">
                <a:solidFill>
                  <a:schemeClr val="tx1"/>
                </a:solidFill>
              </a:rPr>
              <a:t>  de </a:t>
            </a:r>
            <a:r>
              <a:rPr lang="en-US" sz="2400" b="1" dirty="0" err="1">
                <a:solidFill>
                  <a:schemeClr val="tx1"/>
                </a:solidFill>
              </a:rPr>
              <a:t>oni</a:t>
            </a:r>
            <a:r>
              <a:rPr lang="en-US" sz="2400" b="1" dirty="0">
                <a:solidFill>
                  <a:schemeClr val="tx1"/>
                </a:solidFill>
              </a:rPr>
              <a:t>.</a:t>
            </a:r>
            <a:endParaRPr lang="ru-RU" sz="2400" b="1" dirty="0">
              <a:solidFill>
                <a:schemeClr val="tx1"/>
              </a:solidFill>
            </a:endParaRPr>
          </a:p>
          <a:p>
            <a:pPr algn="just"/>
            <a:r>
              <a:rPr lang="uz-Cyrl-UZ" sz="2400" b="1" dirty="0">
                <a:solidFill>
                  <a:schemeClr val="tx1"/>
                </a:solidFill>
              </a:rPr>
              <a:t>H</a:t>
            </a:r>
            <a:r>
              <a:rPr lang="en-US" sz="2400" b="1" dirty="0" err="1">
                <a:solidFill>
                  <a:schemeClr val="tx1"/>
                </a:solidFill>
              </a:rPr>
              <a:t>ar</a:t>
            </a:r>
            <a:r>
              <a:rPr lang="en-US" sz="2400" b="1" dirty="0">
                <a:solidFill>
                  <a:schemeClr val="tx1"/>
                </a:solidFill>
              </a:rPr>
              <a:t> </a:t>
            </a:r>
            <a:r>
              <a:rPr lang="en-US" sz="2400" b="1" dirty="0" err="1">
                <a:solidFill>
                  <a:schemeClr val="tx1"/>
                </a:solidFill>
              </a:rPr>
              <a:t>kimsaki</a:t>
            </a:r>
            <a:r>
              <a:rPr lang="en-US" sz="2400" b="1" dirty="0">
                <a:solidFill>
                  <a:schemeClr val="tx1"/>
                </a:solidFill>
              </a:rPr>
              <a:t> </a:t>
            </a:r>
            <a:r>
              <a:rPr lang="en-US" sz="2400" b="1" dirty="0" err="1" smtClean="0">
                <a:solidFill>
                  <a:schemeClr val="tx1"/>
                </a:solidFill>
              </a:rPr>
              <a:t>yo‘q</a:t>
            </a:r>
            <a:r>
              <a:rPr lang="en-US" sz="2400" b="1" dirty="0" smtClean="0">
                <a:solidFill>
                  <a:schemeClr val="tx1"/>
                </a:solidFill>
              </a:rPr>
              <a:t> </a:t>
            </a:r>
            <a:r>
              <a:rPr lang="en-US" sz="2400" b="1" dirty="0" err="1">
                <a:solidFill>
                  <a:schemeClr val="tx1"/>
                </a:solidFill>
              </a:rPr>
              <a:t>ilm</a:t>
            </a:r>
            <a:r>
              <a:rPr lang="en-US" sz="2400" b="1" dirty="0">
                <a:solidFill>
                  <a:schemeClr val="tx1"/>
                </a:solidFill>
              </a:rPr>
              <a:t> </a:t>
            </a:r>
            <a:r>
              <a:rPr lang="en-US" sz="2400" b="1" dirty="0" err="1">
                <a:solidFill>
                  <a:schemeClr val="tx1"/>
                </a:solidFill>
              </a:rPr>
              <a:t>anga</a:t>
            </a:r>
            <a:r>
              <a:rPr lang="en-US" sz="2400" b="1" dirty="0">
                <a:solidFill>
                  <a:schemeClr val="tx1"/>
                </a:solidFill>
              </a:rPr>
              <a:t> </a:t>
            </a:r>
            <a:r>
              <a:rPr lang="uz-Cyrl-UZ" sz="2400" b="1" dirty="0">
                <a:solidFill>
                  <a:schemeClr val="tx1"/>
                </a:solidFill>
              </a:rPr>
              <a:t>ah</a:t>
            </a:r>
            <a:r>
              <a:rPr lang="en-US" sz="2400" b="1" dirty="0" err="1" smtClean="0">
                <a:solidFill>
                  <a:schemeClr val="tx1"/>
                </a:solidFill>
              </a:rPr>
              <a:t>moq</a:t>
            </a:r>
            <a:r>
              <a:rPr lang="en-US" sz="2400" b="1" dirty="0" smtClean="0">
                <a:solidFill>
                  <a:schemeClr val="tx1"/>
                </a:solidFill>
              </a:rPr>
              <a:t> de </a:t>
            </a:r>
            <a:r>
              <a:rPr lang="en-US" sz="2400" b="1" dirty="0" err="1">
                <a:solidFill>
                  <a:schemeClr val="tx1"/>
                </a:solidFill>
              </a:rPr>
              <a:t>oni</a:t>
            </a:r>
            <a:r>
              <a:rPr lang="en-US" sz="2400" b="1" dirty="0">
                <a:solidFill>
                  <a:schemeClr val="tx1"/>
                </a:solidFill>
              </a:rPr>
              <a:t>.</a:t>
            </a:r>
            <a:endParaRPr lang="ru-RU" sz="2400" b="1" dirty="0">
              <a:solidFill>
                <a:schemeClr val="tx1"/>
              </a:solidFill>
            </a:endParaRPr>
          </a:p>
          <a:p>
            <a:pPr algn="just"/>
            <a:r>
              <a:rPr lang="en-US" sz="2400" b="1" dirty="0" err="1">
                <a:solidFill>
                  <a:schemeClr val="tx1"/>
                </a:solidFill>
              </a:rPr>
              <a:t>Majlisdaki</a:t>
            </a:r>
            <a:r>
              <a:rPr lang="en-US" sz="2400" b="1" dirty="0">
                <a:solidFill>
                  <a:schemeClr val="tx1"/>
                </a:solidFill>
              </a:rPr>
              <a:t> </a:t>
            </a:r>
            <a:r>
              <a:rPr lang="en-US" sz="2400" b="1" dirty="0" err="1">
                <a:solidFill>
                  <a:schemeClr val="tx1"/>
                </a:solidFill>
              </a:rPr>
              <a:t>ilm</a:t>
            </a:r>
            <a:r>
              <a:rPr lang="en-US" sz="2400" b="1" dirty="0">
                <a:solidFill>
                  <a:schemeClr val="tx1"/>
                </a:solidFill>
              </a:rPr>
              <a:t> </a:t>
            </a:r>
            <a:r>
              <a:rPr lang="en-US" sz="2400" b="1" dirty="0" err="1">
                <a:solidFill>
                  <a:schemeClr val="tx1"/>
                </a:solidFill>
              </a:rPr>
              <a:t>bo‘lsa</a:t>
            </a:r>
            <a:r>
              <a:rPr lang="en-US" sz="2400" b="1" dirty="0">
                <a:solidFill>
                  <a:schemeClr val="tx1"/>
                </a:solidFill>
              </a:rPr>
              <a:t> </a:t>
            </a:r>
            <a:r>
              <a:rPr lang="en-US" sz="2400" b="1" dirty="0" err="1">
                <a:solidFill>
                  <a:schemeClr val="tx1"/>
                </a:solidFill>
              </a:rPr>
              <a:t>uchm</a:t>
            </a:r>
            <a:r>
              <a:rPr lang="uz-Cyrl-UZ" sz="2400" b="1" dirty="0">
                <a:solidFill>
                  <a:schemeClr val="tx1"/>
                </a:solidFill>
              </a:rPr>
              <a:t>oq</a:t>
            </a:r>
            <a:r>
              <a:rPr lang="en-US" sz="2400" b="1" dirty="0">
                <a:solidFill>
                  <a:schemeClr val="tx1"/>
                </a:solidFill>
              </a:rPr>
              <a:t> de </a:t>
            </a:r>
            <a:r>
              <a:rPr lang="en-US" sz="2400" b="1" dirty="0" err="1">
                <a:solidFill>
                  <a:schemeClr val="tx1"/>
                </a:solidFill>
              </a:rPr>
              <a:t>oni</a:t>
            </a:r>
            <a:r>
              <a:rPr lang="en-US" sz="2400" b="1" dirty="0">
                <a:solidFill>
                  <a:schemeClr val="tx1"/>
                </a:solidFill>
              </a:rPr>
              <a:t>.</a:t>
            </a:r>
            <a:endParaRPr lang="ru-RU" sz="2400" b="1" dirty="0">
              <a:solidFill>
                <a:schemeClr val="tx1"/>
              </a:solidFill>
            </a:endParaRPr>
          </a:p>
        </p:txBody>
      </p:sp>
    </p:spTree>
    <p:extLst>
      <p:ext uri="{BB962C8B-B14F-4D97-AF65-F5344CB8AC3E}">
        <p14:creationId xmlns:p14="http://schemas.microsoft.com/office/powerpoint/2010/main" val="156255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1507066" y="178430"/>
            <a:ext cx="8005423" cy="1105469"/>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1.Movaraunnahrda Amir </a:t>
            </a:r>
            <a:r>
              <a:rPr lang="en-US" sz="2400" b="1" dirty="0" err="1">
                <a:solidFill>
                  <a:srgbClr val="FF0000"/>
                </a:solidFill>
              </a:rPr>
              <a:t>Temur</a:t>
            </a:r>
            <a:r>
              <a:rPr lang="en-US" sz="2400" b="1" dirty="0">
                <a:solidFill>
                  <a:srgbClr val="FF0000"/>
                </a:solidFill>
              </a:rPr>
              <a:t> </a:t>
            </a:r>
            <a:r>
              <a:rPr lang="en-US" sz="2400" b="1" dirty="0" err="1">
                <a:solidFill>
                  <a:srgbClr val="FF0000"/>
                </a:solidFill>
              </a:rPr>
              <a:t>tomonidan</a:t>
            </a:r>
            <a:r>
              <a:rPr lang="en-US" sz="2400" b="1" dirty="0">
                <a:solidFill>
                  <a:srgbClr val="FF0000"/>
                </a:solidFill>
              </a:rPr>
              <a:t> </a:t>
            </a:r>
            <a:r>
              <a:rPr lang="en-US" sz="2400" b="1" dirty="0" err="1">
                <a:solidFill>
                  <a:srgbClr val="FF0000"/>
                </a:solidFill>
              </a:rPr>
              <a:t>markazlahgan</a:t>
            </a:r>
            <a:r>
              <a:rPr lang="en-US" sz="2400" b="1" dirty="0">
                <a:solidFill>
                  <a:srgbClr val="FF0000"/>
                </a:solidFill>
              </a:rPr>
              <a:t> </a:t>
            </a:r>
            <a:r>
              <a:rPr lang="en-US" sz="2400" b="1" dirty="0" err="1">
                <a:solidFill>
                  <a:srgbClr val="FF0000"/>
                </a:solidFill>
              </a:rPr>
              <a:t>davlat</a:t>
            </a:r>
            <a:r>
              <a:rPr lang="en-US" sz="2400" b="1" dirty="0">
                <a:solidFill>
                  <a:srgbClr val="FF0000"/>
                </a:solidFill>
              </a:rPr>
              <a:t> </a:t>
            </a:r>
            <a:r>
              <a:rPr lang="en-US" sz="2400" b="1" dirty="0" err="1">
                <a:solidFill>
                  <a:srgbClr val="FF0000"/>
                </a:solidFill>
              </a:rPr>
              <a:t>barpo</a:t>
            </a:r>
            <a:r>
              <a:rPr lang="en-US" sz="2400" b="1" dirty="0">
                <a:solidFill>
                  <a:srgbClr val="FF0000"/>
                </a:solidFill>
              </a:rPr>
              <a:t> </a:t>
            </a:r>
            <a:r>
              <a:rPr lang="en-US" sz="2400" b="1" dirty="0" err="1">
                <a:solidFill>
                  <a:srgbClr val="FF0000"/>
                </a:solidFill>
              </a:rPr>
              <a:t>etilishi</a:t>
            </a:r>
            <a:r>
              <a:rPr lang="en-US" sz="2400" b="1" dirty="0">
                <a:solidFill>
                  <a:srgbClr val="FF0000"/>
                </a:solidFill>
              </a:rPr>
              <a:t> </a:t>
            </a:r>
            <a:r>
              <a:rPr lang="en-US" sz="2400" b="1" dirty="0" err="1">
                <a:solidFill>
                  <a:srgbClr val="FF0000"/>
                </a:solidFill>
              </a:rPr>
              <a:t>va</a:t>
            </a:r>
            <a:r>
              <a:rPr lang="en-US" sz="2400" b="1" dirty="0">
                <a:solidFill>
                  <a:srgbClr val="FF0000"/>
                </a:solidFill>
              </a:rPr>
              <a:t> </a:t>
            </a:r>
            <a:r>
              <a:rPr lang="en-US" sz="2400" b="1" dirty="0" err="1">
                <a:solidFill>
                  <a:srgbClr val="FF0000"/>
                </a:solidFill>
              </a:rPr>
              <a:t>uning</a:t>
            </a:r>
            <a:r>
              <a:rPr lang="en-US" sz="2400" b="1" dirty="0">
                <a:solidFill>
                  <a:srgbClr val="FF0000"/>
                </a:solidFill>
              </a:rPr>
              <a:t> fan, </a:t>
            </a:r>
            <a:r>
              <a:rPr lang="en-US" sz="2400" b="1" dirty="0" err="1">
                <a:solidFill>
                  <a:srgbClr val="FF0000"/>
                </a:solidFill>
              </a:rPr>
              <a:t>madaniyat</a:t>
            </a:r>
            <a:r>
              <a:rPr lang="en-US" sz="2400" b="1" dirty="0">
                <a:solidFill>
                  <a:srgbClr val="FF0000"/>
                </a:solidFill>
              </a:rPr>
              <a:t> </a:t>
            </a:r>
            <a:r>
              <a:rPr lang="en-US" sz="2400" b="1" dirty="0" err="1">
                <a:solidFill>
                  <a:srgbClr val="FF0000"/>
                </a:solidFill>
              </a:rPr>
              <a:t>va</a:t>
            </a:r>
            <a:r>
              <a:rPr lang="en-US" sz="2400" b="1" dirty="0">
                <a:solidFill>
                  <a:srgbClr val="FF0000"/>
                </a:solidFill>
              </a:rPr>
              <a:t> </a:t>
            </a:r>
            <a:r>
              <a:rPr lang="en-US" sz="2400" b="1" dirty="0" err="1">
                <a:solidFill>
                  <a:srgbClr val="FF0000"/>
                </a:solidFill>
              </a:rPr>
              <a:t>ma’rifat</a:t>
            </a:r>
            <a:r>
              <a:rPr lang="en-US" sz="2400" b="1" dirty="0">
                <a:solidFill>
                  <a:srgbClr val="FF0000"/>
                </a:solidFill>
              </a:rPr>
              <a:t> </a:t>
            </a:r>
            <a:r>
              <a:rPr lang="en-US" sz="2400" b="1" dirty="0" err="1">
                <a:solidFill>
                  <a:srgbClr val="FF0000"/>
                </a:solidFill>
              </a:rPr>
              <a:t>rivojiga</a:t>
            </a:r>
            <a:r>
              <a:rPr lang="en-US" sz="2400" b="1" dirty="0">
                <a:solidFill>
                  <a:srgbClr val="FF0000"/>
                </a:solidFill>
              </a:rPr>
              <a:t> </a:t>
            </a:r>
            <a:r>
              <a:rPr lang="en-US" sz="2400" b="1" dirty="0" err="1">
                <a:solidFill>
                  <a:srgbClr val="FF0000"/>
                </a:solidFill>
              </a:rPr>
              <a:t>qo’shgan</a:t>
            </a:r>
            <a:r>
              <a:rPr lang="en-US" sz="2400" b="1" dirty="0">
                <a:solidFill>
                  <a:srgbClr val="FF0000"/>
                </a:solidFill>
              </a:rPr>
              <a:t> </a:t>
            </a:r>
            <a:r>
              <a:rPr lang="en-US" sz="2400" b="1" dirty="0" err="1">
                <a:solidFill>
                  <a:srgbClr val="FF0000"/>
                </a:solidFill>
              </a:rPr>
              <a:t>hissasi</a:t>
            </a:r>
            <a:r>
              <a:rPr lang="en-US" sz="2400" b="1" dirty="0">
                <a:solidFill>
                  <a:srgbClr val="FF0000"/>
                </a:solidFill>
              </a:rPr>
              <a:t>.</a:t>
            </a:r>
            <a:endParaRPr lang="ru-RU" sz="2400" dirty="0">
              <a:solidFill>
                <a:srgbClr val="FF0000"/>
              </a:solidFill>
            </a:endParaRPr>
          </a:p>
        </p:txBody>
      </p:sp>
      <p:sp>
        <p:nvSpPr>
          <p:cNvPr id="3" name="Горизонтальный свиток 2"/>
          <p:cNvSpPr/>
          <p:nvPr/>
        </p:nvSpPr>
        <p:spPr>
          <a:xfrm>
            <a:off x="3739486" y="1323832"/>
            <a:ext cx="6031047" cy="5534168"/>
          </a:xfrm>
          <a:prstGeom prst="horizontalScroll">
            <a:avLst/>
          </a:prstGeom>
          <a:solidFill>
            <a:srgbClr val="FFFF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2200" b="1" dirty="0" smtClean="0">
                <a:solidFill>
                  <a:srgbClr val="FF0000"/>
                </a:solidFill>
              </a:rPr>
              <a:t>Amir Temur Ko’ragon ibn Amir Tarag’ay 1336 yil 9 aprelda Kesh (hozirgi SHahrisabz)ga qarashli Xo’jailg’or (hozir Yakkabog’ tumanida) qishlog’ida Amir Tarag’ay oilasida tavallud topdi. Temurning onasi Tegina Begim buxorolik «Sadrash-shahriah-sharias» ulug’i, taniqli olim Ubaydullohning qizi bo’lgan. O’sha paytda Kesh va unga tobe yerlarning bekligi Amir Tarag’ayning og’asi Xoji Barlos qo’lida edi.</a:t>
            </a:r>
            <a:endParaRPr lang="ru-RU" sz="2200" b="1" dirty="0">
              <a:solidFill>
                <a:srgbClr val="FF0000"/>
              </a:solidFill>
            </a:endParaRPr>
          </a:p>
        </p:txBody>
      </p:sp>
      <p:pic>
        <p:nvPicPr>
          <p:cNvPr id="4" name="Рисунок 3"/>
          <p:cNvPicPr>
            <a:picLocks noChangeAspect="1"/>
          </p:cNvPicPr>
          <p:nvPr/>
        </p:nvPicPr>
        <p:blipFill>
          <a:blip r:embed="rId3"/>
          <a:stretch>
            <a:fillRect/>
          </a:stretch>
        </p:blipFill>
        <p:spPr>
          <a:xfrm>
            <a:off x="151830" y="1595081"/>
            <a:ext cx="3587655" cy="5071850"/>
          </a:xfrm>
          <a:prstGeom prst="rect">
            <a:avLst/>
          </a:prstGeom>
        </p:spPr>
      </p:pic>
    </p:spTree>
    <p:extLst>
      <p:ext uri="{BB962C8B-B14F-4D97-AF65-F5344CB8AC3E}">
        <p14:creationId xmlns:p14="http://schemas.microsoft.com/office/powerpoint/2010/main" val="1681278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TextBox 4"/>
          <p:cNvSpPr txBox="1"/>
          <p:nvPr/>
        </p:nvSpPr>
        <p:spPr>
          <a:xfrm>
            <a:off x="3985146" y="220709"/>
            <a:ext cx="5527342" cy="6370975"/>
          </a:xfrm>
          <a:prstGeom prst="rect">
            <a:avLst/>
          </a:prstGeom>
          <a:noFill/>
        </p:spPr>
        <p:txBody>
          <a:bodyPr wrap="square" rtlCol="0">
            <a:spAutoFit/>
          </a:bodyPr>
          <a:lstStyle/>
          <a:p>
            <a:pPr algn="just"/>
            <a:r>
              <a:rPr lang="uz-Cyrl-UZ" sz="2400" b="1" dirty="0" smtClean="0"/>
              <a:t> «Hayrat ul-abror» dostonining o‘n birinchi maqolatida ilmni shunday sharxlaydi: «Ilm se</a:t>
            </a:r>
            <a:r>
              <a:rPr lang="en-US" sz="2400" b="1" dirty="0" smtClean="0"/>
              <a:t>h</a:t>
            </a:r>
            <a:r>
              <a:rPr lang="uz-Cyrl-UZ" sz="2400" b="1" dirty="0" smtClean="0"/>
              <a:t>rining baland axtarligidakim, ja</a:t>
            </a:r>
            <a:r>
              <a:rPr lang="en-US" sz="2400" b="1" dirty="0" smtClean="0"/>
              <a:t>h</a:t>
            </a:r>
            <a:r>
              <a:rPr lang="uz-Cyrl-UZ" sz="2400" b="1" dirty="0" smtClean="0"/>
              <a:t>l tunin yoritmoq uchun «ayn»i, quyoshdan  «lom»i oydin va «mim» kunduzdin nishona aytur. Va ja</a:t>
            </a:r>
            <a:r>
              <a:rPr lang="en-US" sz="2400" b="1" dirty="0" smtClean="0"/>
              <a:t>h</a:t>
            </a:r>
            <a:r>
              <a:rPr lang="uz-Cyrl-UZ" sz="2400" b="1" dirty="0" smtClean="0"/>
              <a:t>l shomi tiyra manzarlig‘idakim, g‘aflat cho</a:t>
            </a:r>
            <a:r>
              <a:rPr lang="en-US" sz="2400" b="1" dirty="0" smtClean="0"/>
              <a:t>g’</a:t>
            </a:r>
            <a:r>
              <a:rPr lang="uz-Cyrl-UZ" sz="2400" b="1" dirty="0" smtClean="0"/>
              <a:t>ini zalolat kechasida zoxir qilib, bu kechada shaxovatdin fasona aytur. Va olimning bovujhai falokat quyoshdek sar balandligi va joxilning bovujudi ganju mol tufroq aro najandlig‘i». </a:t>
            </a:r>
            <a:endParaRPr lang="en-US" sz="2400" b="1" dirty="0" smtClean="0"/>
          </a:p>
          <a:p>
            <a:pPr algn="just"/>
            <a:r>
              <a:rPr lang="uz-Cyrl-UZ" sz="2400" b="1" dirty="0" smtClean="0"/>
              <a:t>Bunda arab tilda aynning ma’nosi quyosh, lomning ma’nosi esa oy bo‘lib, yana lom shakln</a:t>
            </a:r>
            <a:r>
              <a:rPr lang="en-US" sz="2400" b="1" dirty="0" err="1" smtClean="0"/>
              <a:t>i</a:t>
            </a:r>
            <a:r>
              <a:rPr lang="uz-Cyrl-UZ" sz="2400" b="1" dirty="0" smtClean="0"/>
              <a:t> oyga o‘xshaydi va abjad </a:t>
            </a:r>
            <a:r>
              <a:rPr lang="en-US" sz="2400" b="1" dirty="0" smtClean="0"/>
              <a:t>h</a:t>
            </a:r>
            <a:r>
              <a:rPr lang="uz-Cyrl-UZ" sz="2400" b="1" dirty="0" smtClean="0"/>
              <a:t>isobida «o‘ttiz»ni bildiradi. Mim esa kunduz ma’nosini bildiradi.</a:t>
            </a:r>
            <a:endParaRPr lang="ru-RU" sz="2400" b="1" dirty="0"/>
          </a:p>
        </p:txBody>
      </p:sp>
      <p:pic>
        <p:nvPicPr>
          <p:cNvPr id="2" name="Рисунок 1"/>
          <p:cNvPicPr>
            <a:picLocks noChangeAspect="1"/>
          </p:cNvPicPr>
          <p:nvPr/>
        </p:nvPicPr>
        <p:blipFill>
          <a:blip r:embed="rId3"/>
          <a:stretch>
            <a:fillRect/>
          </a:stretch>
        </p:blipFill>
        <p:spPr>
          <a:xfrm>
            <a:off x="226112" y="220709"/>
            <a:ext cx="3500198" cy="4733428"/>
          </a:xfrm>
          <a:prstGeom prst="rect">
            <a:avLst/>
          </a:prstGeom>
        </p:spPr>
      </p:pic>
    </p:spTree>
    <p:extLst>
      <p:ext uri="{BB962C8B-B14F-4D97-AF65-F5344CB8AC3E}">
        <p14:creationId xmlns:p14="http://schemas.microsoft.com/office/powerpoint/2010/main" val="2895152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альтернативный процесс 3"/>
          <p:cNvSpPr/>
          <p:nvPr/>
        </p:nvSpPr>
        <p:spPr>
          <a:xfrm>
            <a:off x="122830" y="136477"/>
            <a:ext cx="2552131" cy="161043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500" dirty="0"/>
              <a:t>Alisher Navoiy</a:t>
            </a:r>
            <a:endParaRPr lang="ru-RU" sz="3500" b="1" dirty="0">
              <a:solidFill>
                <a:schemeClr val="tx1"/>
              </a:solidFill>
            </a:endParaRPr>
          </a:p>
        </p:txBody>
      </p:sp>
      <p:sp>
        <p:nvSpPr>
          <p:cNvPr id="5" name="Штриховая стрелка вправо 4"/>
          <p:cNvSpPr/>
          <p:nvPr/>
        </p:nvSpPr>
        <p:spPr>
          <a:xfrm>
            <a:off x="2811438" y="81887"/>
            <a:ext cx="723332" cy="1446663"/>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Горизонтальный свиток 5"/>
          <p:cNvSpPr/>
          <p:nvPr/>
        </p:nvSpPr>
        <p:spPr>
          <a:xfrm>
            <a:off x="3848669" y="136478"/>
            <a:ext cx="5745707" cy="166502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sz="2400" b="1" dirty="0">
                <a:solidFill>
                  <a:schemeClr val="tx1"/>
                </a:solidFill>
              </a:rPr>
              <a:t>Alisher Navoiy ilmni quyosh va oy xamda kunduzga o‘xshatib, u insonni baxt-saodatiga eltadi demoqchi bo‘ladi:</a:t>
            </a:r>
            <a:endParaRPr lang="ru-RU" sz="2400" b="1" dirty="0">
              <a:solidFill>
                <a:schemeClr val="tx1"/>
              </a:solidFill>
            </a:endParaRPr>
          </a:p>
        </p:txBody>
      </p:sp>
      <p:sp>
        <p:nvSpPr>
          <p:cNvPr id="7" name="Стрелка вниз 6"/>
          <p:cNvSpPr/>
          <p:nvPr/>
        </p:nvSpPr>
        <p:spPr>
          <a:xfrm>
            <a:off x="453788" y="1842449"/>
            <a:ext cx="1852684" cy="1637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альтернативный процесс 7"/>
          <p:cNvSpPr/>
          <p:nvPr/>
        </p:nvSpPr>
        <p:spPr>
          <a:xfrm>
            <a:off x="122830" y="2101756"/>
            <a:ext cx="9471546" cy="312533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sz="2400" b="1" dirty="0">
                <a:solidFill>
                  <a:schemeClr val="tx1"/>
                </a:solidFill>
              </a:rPr>
              <a:t>ya’ni bu maqolat «ilm osmonining yulduzlardek baland martabaliligi xaqidakim, bilimsizlik tunni yoritish uchun «ayn» quyosh, «lom» oy, «mim» kunduz belgilarini ko‘rsatadi; bilimsizlik shomining qorong‘u ko‘rinishi xaqidakim, g‘aflat chaqini pastlik kechasida  zoxir qilib, bu kechada baxtsizlikdan </a:t>
            </a:r>
            <a:r>
              <a:rPr lang="en-US" sz="2400" b="1" dirty="0" smtClean="0">
                <a:solidFill>
                  <a:schemeClr val="tx1"/>
                </a:solidFill>
              </a:rPr>
              <a:t>h</a:t>
            </a:r>
            <a:r>
              <a:rPr lang="uz-Cyrl-UZ" sz="2400" b="1" dirty="0" smtClean="0">
                <a:solidFill>
                  <a:schemeClr val="tx1"/>
                </a:solidFill>
              </a:rPr>
              <a:t>ikoya </a:t>
            </a:r>
            <a:r>
              <a:rPr lang="uz-Cyrl-UZ" sz="2400" b="1" dirty="0">
                <a:solidFill>
                  <a:schemeClr val="tx1"/>
                </a:solidFill>
              </a:rPr>
              <a:t>aytadi; olimning butun baxtsiz vujudining quyoshdek yuksakligi </a:t>
            </a:r>
            <a:r>
              <a:rPr lang="uz-Cyrl-UZ" sz="2400" b="1" dirty="0" smtClean="0">
                <a:solidFill>
                  <a:schemeClr val="tx1"/>
                </a:solidFill>
              </a:rPr>
              <a:t>jo</a:t>
            </a:r>
            <a:r>
              <a:rPr lang="en-US" sz="2400" b="1" dirty="0" smtClean="0">
                <a:solidFill>
                  <a:schemeClr val="tx1"/>
                </a:solidFill>
              </a:rPr>
              <a:t>h</a:t>
            </a:r>
            <a:r>
              <a:rPr lang="uz-Cyrl-UZ" sz="2400" b="1" dirty="0" smtClean="0">
                <a:solidFill>
                  <a:schemeClr val="tx1"/>
                </a:solidFill>
              </a:rPr>
              <a:t>ilning </a:t>
            </a:r>
            <a:r>
              <a:rPr lang="uz-Cyrl-UZ" sz="2400" b="1" dirty="0">
                <a:solidFill>
                  <a:schemeClr val="tx1"/>
                </a:solidFill>
              </a:rPr>
              <a:t>esa butun borlig‘i boylik, mol bo‘lsa xam tuproqdek xorligi» </a:t>
            </a:r>
            <a:r>
              <a:rPr lang="en-US" sz="2400" b="1" dirty="0" smtClean="0">
                <a:solidFill>
                  <a:schemeClr val="tx1"/>
                </a:solidFill>
              </a:rPr>
              <a:t>h</a:t>
            </a:r>
            <a:r>
              <a:rPr lang="uz-Cyrl-UZ" sz="2400" b="1" dirty="0" smtClean="0">
                <a:solidFill>
                  <a:schemeClr val="tx1"/>
                </a:solidFill>
              </a:rPr>
              <a:t>aqida </a:t>
            </a:r>
            <a:r>
              <a:rPr lang="uz-Cyrl-UZ" sz="2400" b="1" dirty="0">
                <a:solidFill>
                  <a:schemeClr val="tx1"/>
                </a:solidFill>
              </a:rPr>
              <a:t>fikr bayon etadi.</a:t>
            </a:r>
            <a:endParaRPr lang="ru-RU" sz="2400" b="1" dirty="0">
              <a:solidFill>
                <a:schemeClr val="tx1"/>
              </a:solidFill>
            </a:endParaRPr>
          </a:p>
        </p:txBody>
      </p:sp>
      <p:sp>
        <p:nvSpPr>
          <p:cNvPr id="2" name="TextBox 1"/>
          <p:cNvSpPr txBox="1"/>
          <p:nvPr/>
        </p:nvSpPr>
        <p:spPr>
          <a:xfrm>
            <a:off x="218362" y="5227092"/>
            <a:ext cx="9564806" cy="1569660"/>
          </a:xfrm>
          <a:prstGeom prst="rect">
            <a:avLst/>
          </a:prstGeom>
          <a:noFill/>
        </p:spPr>
        <p:txBody>
          <a:bodyPr wrap="square" rtlCol="0">
            <a:spAutoFit/>
          </a:bodyPr>
          <a:lstStyle/>
          <a:p>
            <a:r>
              <a:rPr lang="en-US" sz="2400" b="1" dirty="0" err="1" smtClean="0"/>
              <a:t>Alisher</a:t>
            </a:r>
            <a:r>
              <a:rPr lang="en-US" sz="2400" b="1" dirty="0" smtClean="0"/>
              <a:t> </a:t>
            </a:r>
            <a:r>
              <a:rPr lang="en-US" sz="2400" b="1" dirty="0" err="1"/>
              <a:t>Navoiy</a:t>
            </a:r>
            <a:r>
              <a:rPr lang="en-US" sz="2400" b="1" dirty="0"/>
              <a:t> </a:t>
            </a:r>
            <a:r>
              <a:rPr lang="en-US" sz="2400" b="1" dirty="0" err="1"/>
              <a:t>ilmni</a:t>
            </a:r>
            <a:r>
              <a:rPr lang="en-US" sz="2400" b="1" dirty="0"/>
              <a:t> </a:t>
            </a:r>
            <a:r>
              <a:rPr lang="en-US" sz="2400" b="1" dirty="0" err="1"/>
              <a:t>inson</a:t>
            </a:r>
            <a:r>
              <a:rPr lang="en-US" sz="2400" b="1" dirty="0"/>
              <a:t> </a:t>
            </a:r>
            <a:r>
              <a:rPr lang="en-US" sz="2400" b="1" dirty="0" err="1"/>
              <a:t>kamolati</a:t>
            </a:r>
            <a:r>
              <a:rPr lang="en-US" sz="2400" b="1" dirty="0"/>
              <a:t> </a:t>
            </a:r>
            <a:r>
              <a:rPr lang="en-US" sz="2400" b="1" dirty="0" err="1"/>
              <a:t>uchun</a:t>
            </a:r>
            <a:r>
              <a:rPr lang="en-US" sz="2400" b="1" dirty="0"/>
              <a:t> </a:t>
            </a:r>
            <a:r>
              <a:rPr lang="en-US" sz="2400" b="1" dirty="0" err="1"/>
              <a:t>eng</a:t>
            </a:r>
            <a:r>
              <a:rPr lang="en-US" sz="2400" b="1" dirty="0"/>
              <a:t> </a:t>
            </a:r>
            <a:r>
              <a:rPr lang="en-US" sz="2400" b="1" dirty="0" err="1"/>
              <a:t>zarur</a:t>
            </a:r>
            <a:r>
              <a:rPr lang="en-US" sz="2400" b="1" dirty="0"/>
              <a:t> </a:t>
            </a:r>
            <a:r>
              <a:rPr lang="en-US" sz="2400" b="1" dirty="0" err="1"/>
              <a:t>fazilatlardan</a:t>
            </a:r>
            <a:r>
              <a:rPr lang="en-US" sz="2400" b="1" dirty="0"/>
              <a:t> </a:t>
            </a:r>
            <a:r>
              <a:rPr lang="en-US" sz="2400" b="1" dirty="0" err="1"/>
              <a:t>biri</a:t>
            </a:r>
            <a:r>
              <a:rPr lang="en-US" sz="2400" b="1" dirty="0"/>
              <a:t> deb </a:t>
            </a:r>
            <a:r>
              <a:rPr lang="en-US" sz="2400" b="1" dirty="0" err="1"/>
              <a:t>biladi</a:t>
            </a:r>
            <a:r>
              <a:rPr lang="en-US" sz="2400" b="1" dirty="0"/>
              <a:t>. U </a:t>
            </a:r>
            <a:r>
              <a:rPr lang="en-US" sz="2400" b="1" dirty="0" err="1"/>
              <a:t>ilmni</a:t>
            </a:r>
            <a:r>
              <a:rPr lang="en-US" sz="2400" b="1" dirty="0"/>
              <a:t> </a:t>
            </a:r>
            <a:r>
              <a:rPr lang="en-US" sz="2400" b="1" dirty="0" err="1"/>
              <a:t>insonni</a:t>
            </a:r>
            <a:r>
              <a:rPr lang="en-US" sz="2400" b="1" dirty="0"/>
              <a:t>, </a:t>
            </a:r>
            <a:r>
              <a:rPr lang="en-US" sz="2400" b="1" dirty="0" err="1"/>
              <a:t>xalqni</a:t>
            </a:r>
            <a:r>
              <a:rPr lang="en-US" sz="2400" b="1" dirty="0"/>
              <a:t> </a:t>
            </a:r>
            <a:r>
              <a:rPr lang="en-US" sz="2400" b="1" dirty="0" err="1"/>
              <a:t>nodonlikdan</a:t>
            </a:r>
            <a:r>
              <a:rPr lang="en-US" sz="2400" b="1" dirty="0"/>
              <a:t>, </a:t>
            </a:r>
            <a:r>
              <a:rPr lang="en-US" sz="2400" b="1" dirty="0" err="1"/>
              <a:t>jaxolatdan</a:t>
            </a:r>
            <a:r>
              <a:rPr lang="en-US" sz="2400" b="1" dirty="0"/>
              <a:t> </a:t>
            </a:r>
            <a:r>
              <a:rPr lang="en-US" sz="2400" b="1" dirty="0" err="1"/>
              <a:t>qutqaruvchi</a:t>
            </a:r>
            <a:r>
              <a:rPr lang="en-US" sz="2400" b="1" dirty="0"/>
              <a:t> </a:t>
            </a:r>
            <a:r>
              <a:rPr lang="en-US" sz="2400" b="1" dirty="0" err="1"/>
              <a:t>omil</a:t>
            </a:r>
            <a:r>
              <a:rPr lang="en-US" sz="2400" b="1" dirty="0"/>
              <a:t> </a:t>
            </a:r>
            <a:r>
              <a:rPr lang="en-US" sz="2400" b="1" dirty="0" err="1"/>
              <a:t>sifatida</a:t>
            </a:r>
            <a:r>
              <a:rPr lang="en-US" sz="2400" b="1" dirty="0"/>
              <a:t> </a:t>
            </a:r>
            <a:r>
              <a:rPr lang="en-US" sz="2400" b="1" dirty="0" err="1"/>
              <a:t>ta’riflayda</a:t>
            </a:r>
            <a:r>
              <a:rPr lang="en-US" sz="2400" b="1" dirty="0"/>
              <a:t>. </a:t>
            </a:r>
            <a:r>
              <a:rPr lang="en-US" sz="2400" b="1" dirty="0" err="1"/>
              <a:t>Alisher</a:t>
            </a:r>
            <a:r>
              <a:rPr lang="en-US" sz="2400" b="1" dirty="0"/>
              <a:t> </a:t>
            </a:r>
            <a:r>
              <a:rPr lang="en-US" sz="2400" b="1" dirty="0" err="1"/>
              <a:t>Navoiy</a:t>
            </a:r>
            <a:r>
              <a:rPr lang="en-US" sz="2400" b="1" dirty="0"/>
              <a:t> </a:t>
            </a:r>
            <a:r>
              <a:rPr lang="en-US" sz="2400" b="1" dirty="0" err="1"/>
              <a:t>orzu</a:t>
            </a:r>
            <a:r>
              <a:rPr lang="en-US" sz="2400" b="1" dirty="0"/>
              <a:t> </a:t>
            </a:r>
            <a:r>
              <a:rPr lang="en-US" sz="2400" b="1" dirty="0" err="1"/>
              <a:t>qilgan</a:t>
            </a:r>
            <a:r>
              <a:rPr lang="en-US" sz="2400" b="1" dirty="0"/>
              <a:t> </a:t>
            </a:r>
            <a:r>
              <a:rPr lang="en-US" sz="2400" b="1" dirty="0" err="1"/>
              <a:t>komil</a:t>
            </a:r>
            <a:r>
              <a:rPr lang="en-US" sz="2400" b="1" dirty="0"/>
              <a:t> </a:t>
            </a:r>
            <a:r>
              <a:rPr lang="en-US" sz="2400" b="1" dirty="0" err="1"/>
              <a:t>inson</a:t>
            </a:r>
            <a:r>
              <a:rPr lang="en-US" sz="2400" b="1" dirty="0"/>
              <a:t> </a:t>
            </a:r>
            <a:r>
              <a:rPr lang="en-US" sz="2400" b="1" dirty="0" err="1"/>
              <a:t>xam</a:t>
            </a:r>
            <a:r>
              <a:rPr lang="en-US" sz="2400" b="1" dirty="0"/>
              <a:t> </a:t>
            </a:r>
            <a:r>
              <a:rPr lang="en-US" sz="2400" b="1" dirty="0" err="1"/>
              <a:t>faqat</a:t>
            </a:r>
            <a:r>
              <a:rPr lang="en-US" sz="2400" b="1" dirty="0"/>
              <a:t> </a:t>
            </a:r>
            <a:r>
              <a:rPr lang="en-US" sz="2400" b="1" dirty="0" err="1"/>
              <a:t>ilmli</a:t>
            </a:r>
            <a:r>
              <a:rPr lang="en-US" sz="2400" b="1" dirty="0"/>
              <a:t> </a:t>
            </a:r>
            <a:r>
              <a:rPr lang="en-US" sz="2400" b="1" dirty="0" err="1"/>
              <a:t>bo‘lishi</a:t>
            </a:r>
            <a:r>
              <a:rPr lang="en-US" sz="2400" b="1" dirty="0"/>
              <a:t> </a:t>
            </a:r>
            <a:r>
              <a:rPr lang="en-US" sz="2400" b="1" dirty="0" err="1"/>
              <a:t>bilan</a:t>
            </a:r>
            <a:r>
              <a:rPr lang="en-US" sz="2400" b="1" dirty="0"/>
              <a:t> </a:t>
            </a:r>
            <a:r>
              <a:rPr lang="en-US" sz="2400" b="1" dirty="0" err="1"/>
              <a:t>qanoatlanib</a:t>
            </a:r>
            <a:r>
              <a:rPr lang="en-US" sz="2400" b="1" dirty="0"/>
              <a:t> </a:t>
            </a:r>
            <a:r>
              <a:rPr lang="uz-Cyrl-UZ" sz="2400" b="1" dirty="0"/>
              <a:t>q</a:t>
            </a:r>
            <a:r>
              <a:rPr lang="en-US" sz="2400" b="1" dirty="0" err="1"/>
              <a:t>olmaydi</a:t>
            </a:r>
            <a:r>
              <a:rPr lang="en-US" sz="2400" b="1" dirty="0"/>
              <a:t>.</a:t>
            </a:r>
            <a:endParaRPr lang="ru-RU" sz="2400" b="1" dirty="0"/>
          </a:p>
        </p:txBody>
      </p:sp>
    </p:spTree>
    <p:extLst>
      <p:ext uri="{BB962C8B-B14F-4D97-AF65-F5344CB8AC3E}">
        <p14:creationId xmlns:p14="http://schemas.microsoft.com/office/powerpoint/2010/main" val="3136230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425355" y="607325"/>
            <a:ext cx="9266830" cy="3539430"/>
          </a:xfrm>
          <a:prstGeom prst="rect">
            <a:avLst/>
          </a:prstGeom>
          <a:noFill/>
        </p:spPr>
        <p:txBody>
          <a:bodyPr wrap="square" rtlCol="0">
            <a:spAutoFit/>
          </a:bodyPr>
          <a:lstStyle/>
          <a:p>
            <a:pPr algn="just"/>
            <a:r>
              <a:rPr lang="en-US" sz="2800" b="1" dirty="0" err="1"/>
              <a:t>Demak</a:t>
            </a:r>
            <a:r>
              <a:rPr lang="en-US" sz="2800" b="1" dirty="0"/>
              <a:t>, </a:t>
            </a:r>
            <a:r>
              <a:rPr lang="en-US" sz="2800" b="1" dirty="0" err="1"/>
              <a:t>Alisher</a:t>
            </a:r>
            <a:r>
              <a:rPr lang="en-US" sz="2800" b="1" dirty="0"/>
              <a:t> </a:t>
            </a:r>
            <a:r>
              <a:rPr lang="en-US" sz="2800" b="1" dirty="0" err="1"/>
              <a:t>Navoiy</a:t>
            </a:r>
            <a:r>
              <a:rPr lang="en-US" sz="2800" b="1" dirty="0"/>
              <a:t> </a:t>
            </a:r>
            <a:r>
              <a:rPr lang="en-US" sz="2800" b="1" dirty="0" err="1"/>
              <a:t>o‘zining</a:t>
            </a:r>
            <a:r>
              <a:rPr lang="en-US" sz="2800" b="1" dirty="0"/>
              <a:t> </a:t>
            </a:r>
            <a:r>
              <a:rPr lang="en-US" sz="2800" b="1" dirty="0" err="1"/>
              <a:t>asarlari</a:t>
            </a:r>
            <a:r>
              <a:rPr lang="en-US" sz="2800" b="1" dirty="0"/>
              <a:t> </a:t>
            </a:r>
            <a:r>
              <a:rPr lang="en-US" sz="2800" b="1" dirty="0" err="1"/>
              <a:t>bilan</a:t>
            </a:r>
            <a:r>
              <a:rPr lang="en-US" sz="2800" b="1" dirty="0"/>
              <a:t> </a:t>
            </a:r>
            <a:r>
              <a:rPr lang="en-US" sz="2800" b="1" dirty="0" err="1"/>
              <a:t>bir</a:t>
            </a:r>
            <a:r>
              <a:rPr lang="en-US" sz="2800" b="1" dirty="0"/>
              <a:t> </a:t>
            </a:r>
            <a:r>
              <a:rPr lang="en-US" sz="2800" b="1" dirty="0" err="1"/>
              <a:t>q</a:t>
            </a:r>
            <a:r>
              <a:rPr lang="en-US" sz="2800" b="1" dirty="0" err="1" smtClean="0"/>
              <a:t>atorda</a:t>
            </a:r>
            <a:r>
              <a:rPr lang="en-US" sz="2800" b="1" dirty="0"/>
              <a:t>,</a:t>
            </a:r>
            <a:r>
              <a:rPr lang="uz-Cyrl-UZ" sz="2800" b="1" dirty="0"/>
              <a:t> i</a:t>
            </a:r>
            <a:r>
              <a:rPr lang="en-US" sz="2800" b="1" dirty="0" err="1" smtClean="0"/>
              <a:t>lmiy-axloqiy</a:t>
            </a:r>
            <a:r>
              <a:rPr lang="en-US" sz="2800" b="1" dirty="0" smtClean="0"/>
              <a:t> </a:t>
            </a:r>
            <a:r>
              <a:rPr lang="en-US" sz="2800" b="1" dirty="0" err="1"/>
              <a:t>asarlarida</a:t>
            </a:r>
            <a:r>
              <a:rPr lang="en-US" sz="2800" b="1" dirty="0"/>
              <a:t> </a:t>
            </a:r>
            <a:r>
              <a:rPr lang="en-US" sz="2800" b="1" dirty="0" err="1"/>
              <a:t>o‘zi</a:t>
            </a:r>
            <a:r>
              <a:rPr lang="en-US" sz="2800" b="1" dirty="0"/>
              <a:t> </a:t>
            </a:r>
            <a:r>
              <a:rPr lang="en-US" sz="2800" b="1" dirty="0" err="1"/>
              <a:t>orzu</a:t>
            </a:r>
            <a:r>
              <a:rPr lang="en-US" sz="2800" b="1" dirty="0"/>
              <a:t> </a:t>
            </a:r>
            <a:r>
              <a:rPr lang="en-US" sz="2800" b="1" dirty="0" err="1"/>
              <a:t>etgan</a:t>
            </a:r>
            <a:r>
              <a:rPr lang="en-US" sz="2800" b="1" dirty="0"/>
              <a:t> </a:t>
            </a:r>
            <a:r>
              <a:rPr lang="en-US" sz="2800" b="1" dirty="0" err="1"/>
              <a:t>insonga</a:t>
            </a:r>
            <a:r>
              <a:rPr lang="en-US" sz="2800" b="1" dirty="0"/>
              <a:t> </a:t>
            </a:r>
            <a:r>
              <a:rPr lang="en-US" sz="2800" b="1" dirty="0" err="1"/>
              <a:t>xos</a:t>
            </a:r>
            <a:r>
              <a:rPr lang="en-US" sz="2800" b="1" dirty="0"/>
              <a:t> </a:t>
            </a:r>
            <a:r>
              <a:rPr lang="en-US" sz="2800" b="1" dirty="0" err="1" smtClean="0"/>
              <a:t>axloqiy</a:t>
            </a:r>
            <a:r>
              <a:rPr lang="en-US" sz="2800" b="1" dirty="0" smtClean="0"/>
              <a:t> </a:t>
            </a:r>
            <a:r>
              <a:rPr lang="en-US" sz="2800" b="1" dirty="0" err="1"/>
              <a:t>f</a:t>
            </a:r>
            <a:r>
              <a:rPr lang="en-US" sz="2800" b="1" dirty="0" err="1" smtClean="0"/>
              <a:t>azilatlar</a:t>
            </a:r>
            <a:r>
              <a:rPr lang="en-US" sz="2800" b="1" dirty="0" smtClean="0"/>
              <a:t> </a:t>
            </a:r>
            <a:r>
              <a:rPr lang="en-US" sz="2800" b="1" dirty="0"/>
              <a:t>deb </a:t>
            </a:r>
            <a:r>
              <a:rPr lang="en-US" sz="2800" b="1" dirty="0" err="1"/>
              <a:t>q</a:t>
            </a:r>
            <a:r>
              <a:rPr lang="en-US" sz="2800" b="1" dirty="0" err="1" smtClean="0"/>
              <a:t>anoat</a:t>
            </a:r>
            <a:r>
              <a:rPr lang="en-US" sz="2800" b="1" dirty="0"/>
              <a:t>,   </a:t>
            </a:r>
            <a:r>
              <a:rPr lang="en-US" sz="2800" b="1" dirty="0" err="1" smtClean="0"/>
              <a:t>sahovat</a:t>
            </a:r>
            <a:r>
              <a:rPr lang="en-US" sz="2800" b="1" dirty="0"/>
              <a:t>, </a:t>
            </a:r>
            <a:r>
              <a:rPr lang="en-US" sz="2800" b="1" dirty="0" err="1"/>
              <a:t>himmat</a:t>
            </a:r>
            <a:r>
              <a:rPr lang="en-US" sz="2800" b="1" dirty="0"/>
              <a:t>, </a:t>
            </a:r>
            <a:r>
              <a:rPr lang="en-US" sz="2800" b="1" dirty="0" err="1"/>
              <a:t>muruvvat</a:t>
            </a:r>
            <a:r>
              <a:rPr lang="en-US" sz="2800" b="1" dirty="0"/>
              <a:t>, </a:t>
            </a:r>
            <a:r>
              <a:rPr lang="en-US" sz="2800" b="1" dirty="0" err="1"/>
              <a:t>vafo</a:t>
            </a:r>
            <a:r>
              <a:rPr lang="en-US" sz="2800" b="1" dirty="0"/>
              <a:t>, </a:t>
            </a:r>
            <a:r>
              <a:rPr lang="en-US" sz="2800" b="1" dirty="0" err="1"/>
              <a:t>to‘g‘rilik</a:t>
            </a:r>
            <a:r>
              <a:rPr lang="en-US" sz="2800" b="1" dirty="0" smtClean="0"/>
              <a:t>, </a:t>
            </a:r>
            <a:r>
              <a:rPr lang="uz-Cyrl-UZ" sz="2800" b="1" dirty="0" smtClean="0"/>
              <a:t>i</a:t>
            </a:r>
            <a:r>
              <a:rPr lang="en-US" sz="2800" b="1" dirty="0"/>
              <a:t>lm, </a:t>
            </a:r>
            <a:r>
              <a:rPr lang="en-US" sz="2800" b="1" dirty="0" err="1" smtClean="0"/>
              <a:t>rostgo‘ylik,adab</a:t>
            </a:r>
            <a:r>
              <a:rPr lang="en-US" sz="2800" b="1" dirty="0" smtClean="0"/>
              <a:t> </a:t>
            </a:r>
            <a:r>
              <a:rPr lang="en-US" sz="2800" b="1" dirty="0" err="1"/>
              <a:t>va</a:t>
            </a:r>
            <a:r>
              <a:rPr lang="en-US" sz="2800" b="1" dirty="0"/>
              <a:t> </a:t>
            </a:r>
            <a:r>
              <a:rPr lang="en-US" sz="2800" b="1" dirty="0" err="1" smtClean="0"/>
              <a:t>boshqalarni</a:t>
            </a:r>
            <a:r>
              <a:rPr lang="en-US" sz="2800" b="1" dirty="0" smtClean="0"/>
              <a:t> </a:t>
            </a:r>
            <a:r>
              <a:rPr lang="en-US" sz="2800" b="1" dirty="0" err="1"/>
              <a:t>tushungan</a:t>
            </a:r>
            <a:r>
              <a:rPr lang="en-US" sz="2800" b="1" dirty="0"/>
              <a:t>,  </a:t>
            </a:r>
            <a:r>
              <a:rPr lang="en-US" sz="2800" b="1" dirty="0" err="1"/>
              <a:t>ana</a:t>
            </a:r>
            <a:r>
              <a:rPr lang="en-US" sz="2800" b="1" dirty="0"/>
              <a:t> </a:t>
            </a:r>
            <a:r>
              <a:rPr lang="en-US" sz="2800" b="1" dirty="0" err="1"/>
              <a:t>shu</a:t>
            </a:r>
            <a:r>
              <a:rPr lang="uz-Cyrl-UZ" sz="2800" b="1" dirty="0"/>
              <a:t> hi</a:t>
            </a:r>
            <a:r>
              <a:rPr lang="en-US" sz="2800" b="1" dirty="0" err="1"/>
              <a:t>slatlar</a:t>
            </a:r>
            <a:r>
              <a:rPr lang="en-US" sz="2800" b="1" dirty="0"/>
              <a:t>  </a:t>
            </a:r>
            <a:r>
              <a:rPr lang="en-US" sz="2800" b="1" dirty="0" err="1"/>
              <a:t>tarkib</a:t>
            </a:r>
            <a:r>
              <a:rPr lang="en-US" sz="2800" b="1" dirty="0"/>
              <a:t>  </a:t>
            </a:r>
            <a:r>
              <a:rPr lang="en-US" sz="2800" b="1" dirty="0" err="1"/>
              <a:t>topgan</a:t>
            </a:r>
            <a:r>
              <a:rPr lang="en-US" sz="2800" b="1" dirty="0"/>
              <a:t>   </a:t>
            </a:r>
            <a:r>
              <a:rPr lang="en-US" sz="2800" b="1" dirty="0" err="1"/>
              <a:t>insonda</a:t>
            </a:r>
            <a:r>
              <a:rPr lang="en-US" sz="2800" b="1" dirty="0"/>
              <a:t>  </a:t>
            </a:r>
            <a:r>
              <a:rPr lang="en-US" sz="2800" b="1" dirty="0" err="1"/>
              <a:t>yomonlik</a:t>
            </a:r>
            <a:r>
              <a:rPr lang="en-US" sz="2800" b="1" dirty="0"/>
              <a:t>,   </a:t>
            </a:r>
            <a:r>
              <a:rPr lang="en-US" sz="2800" b="1" dirty="0" err="1"/>
              <a:t>razillik</a:t>
            </a:r>
            <a:r>
              <a:rPr lang="en-US" sz="2800" b="1" dirty="0"/>
              <a:t>   </a:t>
            </a:r>
            <a:r>
              <a:rPr lang="en-US" sz="2800" b="1" dirty="0" err="1"/>
              <a:t>bo‘lmasligi</a:t>
            </a:r>
            <a:r>
              <a:rPr lang="en-US" sz="2800" b="1" dirty="0"/>
              <a:t>,</a:t>
            </a:r>
            <a:r>
              <a:rPr lang="uz-Cyrl-UZ" sz="2800" b="1" dirty="0"/>
              <a:t>u</a:t>
            </a:r>
            <a:r>
              <a:rPr lang="en-US" sz="2800" b="1" dirty="0" err="1"/>
              <a:t>nday</a:t>
            </a:r>
            <a:r>
              <a:rPr lang="en-US" sz="2800" b="1" dirty="0"/>
              <a:t> </a:t>
            </a:r>
            <a:r>
              <a:rPr lang="en-US" sz="2800" b="1" dirty="0" err="1"/>
              <a:t>inson</a:t>
            </a:r>
            <a:r>
              <a:rPr lang="en-US" sz="2800" b="1" dirty="0"/>
              <a:t> </a:t>
            </a:r>
            <a:r>
              <a:rPr lang="en-US" sz="2800" b="1" dirty="0" err="1"/>
              <a:t>yashagan</a:t>
            </a:r>
            <a:r>
              <a:rPr lang="en-US" sz="2800" b="1" dirty="0"/>
              <a:t> </a:t>
            </a:r>
            <a:r>
              <a:rPr lang="en-US" sz="2800" b="1" dirty="0" err="1" smtClean="0"/>
              <a:t>jamiyat</a:t>
            </a:r>
            <a:r>
              <a:rPr lang="en-US" sz="2800" b="1" dirty="0" smtClean="0"/>
              <a:t> </a:t>
            </a:r>
            <a:r>
              <a:rPr lang="en-US" sz="2800" b="1" dirty="0"/>
              <a:t>ham </a:t>
            </a:r>
            <a:r>
              <a:rPr lang="en-US" sz="2800" b="1" dirty="0" err="1" smtClean="0"/>
              <a:t>ravnaq</a:t>
            </a:r>
            <a:r>
              <a:rPr lang="en-US" sz="2800" b="1" dirty="0" smtClean="0"/>
              <a:t> </a:t>
            </a:r>
            <a:r>
              <a:rPr lang="en-US" sz="2800" b="1" dirty="0" err="1"/>
              <a:t>topishi</a:t>
            </a:r>
            <a:r>
              <a:rPr lang="en-US" sz="2800" b="1" dirty="0"/>
              <a:t>, </a:t>
            </a:r>
            <a:r>
              <a:rPr lang="en-US" sz="2800" b="1" dirty="0" err="1"/>
              <a:t>barcha</a:t>
            </a:r>
            <a:r>
              <a:rPr lang="en-US" sz="2800" b="1" dirty="0"/>
              <a:t> </a:t>
            </a:r>
            <a:r>
              <a:rPr lang="en-US" sz="2800" b="1" dirty="0" err="1" smtClean="0"/>
              <a:t>xalq</a:t>
            </a:r>
            <a:r>
              <a:rPr lang="en-US" sz="2800" b="1" dirty="0" smtClean="0"/>
              <a:t> </a:t>
            </a:r>
            <a:r>
              <a:rPr lang="en-US" sz="2800" b="1" dirty="0" err="1"/>
              <a:t>baxt</a:t>
            </a:r>
            <a:r>
              <a:rPr lang="en-US" sz="2800" b="1" dirty="0"/>
              <a:t>- </a:t>
            </a:r>
            <a:r>
              <a:rPr lang="uz-Cyrl-UZ" sz="2800" b="1" dirty="0" smtClean="0"/>
              <a:t>s</a:t>
            </a:r>
            <a:r>
              <a:rPr lang="en-US" sz="2800" b="1" dirty="0" err="1" smtClean="0"/>
              <a:t>aoda</a:t>
            </a:r>
            <a:r>
              <a:rPr lang="uz-Cyrl-UZ" sz="2800" b="1" dirty="0"/>
              <a:t>t</a:t>
            </a:r>
            <a:r>
              <a:rPr lang="en-US" sz="2800" b="1" dirty="0" err="1"/>
              <a:t>ga</a:t>
            </a:r>
            <a:r>
              <a:rPr lang="en-US" sz="2800" b="1" dirty="0"/>
              <a:t> </a:t>
            </a:r>
            <a:r>
              <a:rPr lang="en-US" sz="2800" b="1" dirty="0" err="1"/>
              <a:t>erishishi</a:t>
            </a:r>
            <a:r>
              <a:rPr lang="en-US" sz="2800" b="1" dirty="0"/>
              <a:t> mum</a:t>
            </a:r>
            <a:r>
              <a:rPr lang="uz-Cyrl-UZ" sz="2800" b="1" dirty="0"/>
              <a:t>k</a:t>
            </a:r>
            <a:r>
              <a:rPr lang="en-US" sz="2800" b="1" dirty="0"/>
              <a:t>in deb </a:t>
            </a:r>
            <a:r>
              <a:rPr lang="en-US" sz="2800" b="1" dirty="0" err="1"/>
              <a:t>hisoblagan</a:t>
            </a:r>
            <a:r>
              <a:rPr lang="en-US" sz="2800" b="1" dirty="0"/>
              <a:t>.</a:t>
            </a:r>
            <a:endParaRPr lang="ru-RU" sz="2800" b="1" dirty="0"/>
          </a:p>
        </p:txBody>
      </p:sp>
    </p:spTree>
    <p:extLst>
      <p:ext uri="{BB962C8B-B14F-4D97-AF65-F5344CB8AC3E}">
        <p14:creationId xmlns:p14="http://schemas.microsoft.com/office/powerpoint/2010/main" val="2605761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95534" y="204716"/>
            <a:ext cx="9608024" cy="1064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500" b="1" dirty="0">
                <a:solidFill>
                  <a:schemeClr val="tx1"/>
                </a:solidFill>
              </a:rPr>
              <a:t>Husayn Voiz Koshifiyning  ta’limiy –axloqiy qarashlari.</a:t>
            </a:r>
            <a:endParaRPr lang="ru-RU" sz="3500" dirty="0">
              <a:solidFill>
                <a:schemeClr val="tx1"/>
              </a:solidFill>
            </a:endParaRPr>
          </a:p>
        </p:txBody>
      </p:sp>
      <p:sp>
        <p:nvSpPr>
          <p:cNvPr id="2" name="Прямоугольник 1"/>
          <p:cNvSpPr/>
          <p:nvPr/>
        </p:nvSpPr>
        <p:spPr>
          <a:xfrm>
            <a:off x="304801" y="1676402"/>
            <a:ext cx="9398758" cy="4893647"/>
          </a:xfrm>
          <a:prstGeom prst="rect">
            <a:avLst/>
          </a:prstGeom>
        </p:spPr>
        <p:txBody>
          <a:bodyPr wrap="square">
            <a:spAutoFit/>
          </a:bodyPr>
          <a:lstStyle/>
          <a:p>
            <a:pPr lvl="0" algn="just"/>
            <a:r>
              <a:t>  Husayn Voiz Koshifiy xam o‘z  davrining yirik olimi sanaladi.</a:t>
            </a:r>
          </a:p>
          <a:p>
            <a:pPr lvl="0" algn="just"/>
            <a:r>
              <a:t>Husayn Voiz Koshifiyning (taxm.1440-1505 yy.)  Hirotda Abduraxmon Jomiy,  Alisher  Navoiylar  bilan hamkorligi ilm-fan taraqqiyotida katta axamiyat kasb etgan.Husayn	Voiz Koshifiy axlok, nujum, mantiq, adabiyotshunoslik, riyoziyot, xisob, islom tarixi, iloxiyot, tarix, musiqashunoslik, tasviriy san’at, tabobat ilmiga oid 200 dan ortiq asar qoldirib, sharq ma’naviy madaniyatini rivojlantirishda o‘z o‘rniga ega.</a:t>
            </a:r>
          </a:p>
          <a:p>
            <a:pPr lvl="0" algn="just"/>
            <a:r>
              <a:t>Koshifiy Xurosonda Husayn Boyqaroning voizi (notig‘i), ta’birchisi, maslahatchisi sifatida shuhrat qozonadi. CHunki Koshifiy Xuroson shaharlarida va’z aytib, xulq-odob qoidalari, Qur’on va Hadis masalalarini sharxlab, xalq orasida xurmat-e’tibor qozongan.</a:t>
            </a:r>
          </a:p>
        </p:txBody>
      </p:sp>
    </p:spTree>
    <p:extLst>
      <p:ext uri="{BB962C8B-B14F-4D97-AF65-F5344CB8AC3E}">
        <p14:creationId xmlns:p14="http://schemas.microsoft.com/office/powerpoint/2010/main" val="283291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Горизонтальный свиток 4"/>
          <p:cNvSpPr/>
          <p:nvPr/>
        </p:nvSpPr>
        <p:spPr>
          <a:xfrm>
            <a:off x="406401" y="0"/>
            <a:ext cx="9025466" cy="6519334"/>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smtClean="0">
                <a:solidFill>
                  <a:srgbClr val="FF0000"/>
                </a:solidFill>
              </a:rPr>
              <a:t>    </a:t>
            </a:r>
            <a:r>
              <a:rPr lang="en-US" sz="2800" b="1" dirty="0" err="1" smtClean="0">
                <a:solidFill>
                  <a:srgbClr val="FF0000"/>
                </a:solidFill>
              </a:rPr>
              <a:t>Xusayn</a:t>
            </a:r>
            <a:r>
              <a:rPr lang="en-US" sz="2800" b="1" dirty="0" smtClean="0">
                <a:solidFill>
                  <a:srgbClr val="FF0000"/>
                </a:solidFill>
              </a:rPr>
              <a:t> </a:t>
            </a:r>
            <a:r>
              <a:rPr lang="en-US" sz="2800" b="1" dirty="0" err="1">
                <a:solidFill>
                  <a:srgbClr val="FF0000"/>
                </a:solidFill>
              </a:rPr>
              <a:t>Voiz</a:t>
            </a:r>
            <a:r>
              <a:rPr lang="en-US" sz="2800" b="1" dirty="0">
                <a:solidFill>
                  <a:srgbClr val="FF0000"/>
                </a:solidFill>
              </a:rPr>
              <a:t> </a:t>
            </a:r>
            <a:r>
              <a:rPr lang="en-US" sz="2800" b="1" dirty="0" err="1">
                <a:solidFill>
                  <a:srgbClr val="FF0000"/>
                </a:solidFill>
              </a:rPr>
              <a:t>Koshifiy</a:t>
            </a:r>
            <a:r>
              <a:rPr lang="en-US" sz="2800" b="1" dirty="0">
                <a:solidFill>
                  <a:srgbClr val="FF0000"/>
                </a:solidFill>
              </a:rPr>
              <a:t> </a:t>
            </a:r>
            <a:r>
              <a:rPr lang="en-US" sz="2800" b="1" dirty="0" err="1">
                <a:solidFill>
                  <a:srgbClr val="FF0000"/>
                </a:solidFill>
              </a:rPr>
              <a:t>insonni</a:t>
            </a:r>
            <a:r>
              <a:rPr lang="en-US" sz="2800" b="1" dirty="0">
                <a:solidFill>
                  <a:srgbClr val="FF0000"/>
                </a:solidFill>
              </a:rPr>
              <a:t> </a:t>
            </a:r>
            <a:r>
              <a:rPr lang="en-US" sz="2800" b="1" dirty="0" err="1">
                <a:solidFill>
                  <a:srgbClr val="FF0000"/>
                </a:solidFill>
              </a:rPr>
              <a:t>bilim</a:t>
            </a:r>
            <a:r>
              <a:rPr lang="en-US" sz="2800" b="1" dirty="0">
                <a:solidFill>
                  <a:srgbClr val="FF0000"/>
                </a:solidFill>
              </a:rPr>
              <a:t> </a:t>
            </a:r>
            <a:r>
              <a:rPr lang="en-US" sz="2800" b="1" dirty="0" err="1">
                <a:solidFill>
                  <a:srgbClr val="FF0000"/>
                </a:solidFill>
              </a:rPr>
              <a:t>orqali</a:t>
            </a:r>
            <a:r>
              <a:rPr lang="en-US" sz="2800" b="1" dirty="0">
                <a:solidFill>
                  <a:srgbClr val="FF0000"/>
                </a:solidFill>
              </a:rPr>
              <a:t> </a:t>
            </a:r>
            <a:r>
              <a:rPr lang="en-US" sz="2800" b="1" dirty="0" err="1">
                <a:solidFill>
                  <a:srgbClr val="FF0000"/>
                </a:solidFill>
              </a:rPr>
              <a:t>tarbiyalash</a:t>
            </a:r>
            <a:r>
              <a:rPr lang="en-US" sz="2800" b="1" dirty="0">
                <a:solidFill>
                  <a:srgbClr val="FF0000"/>
                </a:solidFill>
              </a:rPr>
              <a:t>, </a:t>
            </a:r>
            <a:r>
              <a:rPr lang="en-US" sz="2800" b="1" dirty="0" err="1">
                <a:solidFill>
                  <a:srgbClr val="FF0000"/>
                </a:solidFill>
              </a:rPr>
              <a:t>uning</a:t>
            </a:r>
            <a:r>
              <a:rPr lang="en-US" sz="2800" b="1" dirty="0">
                <a:solidFill>
                  <a:srgbClr val="FF0000"/>
                </a:solidFill>
              </a:rPr>
              <a:t> </a:t>
            </a:r>
            <a:r>
              <a:rPr lang="en-US" sz="2800" b="1" dirty="0" err="1">
                <a:solidFill>
                  <a:srgbClr val="FF0000"/>
                </a:solidFill>
              </a:rPr>
              <a:t>aqliy</a:t>
            </a:r>
            <a:r>
              <a:rPr lang="en-US" sz="2800" b="1" dirty="0">
                <a:solidFill>
                  <a:srgbClr val="FF0000"/>
                </a:solidFill>
              </a:rPr>
              <a:t> </a:t>
            </a:r>
            <a:r>
              <a:rPr lang="en-US" sz="2800" b="1" dirty="0" err="1">
                <a:solidFill>
                  <a:srgbClr val="FF0000"/>
                </a:solidFill>
              </a:rPr>
              <a:t>qobiliyatini</a:t>
            </a:r>
            <a:r>
              <a:rPr lang="en-US" sz="2800" b="1" dirty="0">
                <a:solidFill>
                  <a:srgbClr val="FF0000"/>
                </a:solidFill>
              </a:rPr>
              <a:t> </a:t>
            </a:r>
            <a:r>
              <a:rPr lang="en-US" sz="2800" b="1" dirty="0" err="1">
                <a:solidFill>
                  <a:srgbClr val="FF0000"/>
                </a:solidFill>
              </a:rPr>
              <a:t>o‘stirish</a:t>
            </a:r>
            <a:r>
              <a:rPr lang="en-US" sz="2800" b="1" dirty="0">
                <a:solidFill>
                  <a:srgbClr val="FF0000"/>
                </a:solidFill>
              </a:rPr>
              <a:t> </a:t>
            </a:r>
            <a:r>
              <a:rPr lang="en-US" sz="2800" b="1" dirty="0" err="1">
                <a:solidFill>
                  <a:srgbClr val="FF0000"/>
                </a:solidFill>
              </a:rPr>
              <a:t>mumkin</a:t>
            </a:r>
            <a:r>
              <a:rPr lang="en-US" sz="2800" b="1" dirty="0">
                <a:solidFill>
                  <a:srgbClr val="FF0000"/>
                </a:solidFill>
              </a:rPr>
              <a:t>, deb </a:t>
            </a:r>
            <a:r>
              <a:rPr lang="en-US" sz="2800" b="1" dirty="0" err="1">
                <a:solidFill>
                  <a:srgbClr val="FF0000"/>
                </a:solidFill>
              </a:rPr>
              <a:t>bilimning</a:t>
            </a:r>
            <a:r>
              <a:rPr lang="en-US" sz="2800" b="1" dirty="0">
                <a:solidFill>
                  <a:srgbClr val="FF0000"/>
                </a:solidFill>
              </a:rPr>
              <a:t> </a:t>
            </a:r>
            <a:r>
              <a:rPr lang="en-US" sz="2800" b="1" dirty="0" err="1">
                <a:solidFill>
                  <a:srgbClr val="FF0000"/>
                </a:solidFill>
              </a:rPr>
              <a:t>insonni</a:t>
            </a:r>
            <a:r>
              <a:rPr lang="en-US" sz="2800" b="1" dirty="0">
                <a:solidFill>
                  <a:srgbClr val="FF0000"/>
                </a:solidFill>
              </a:rPr>
              <a:t> </a:t>
            </a:r>
            <a:r>
              <a:rPr lang="en-US" sz="2800" b="1" dirty="0" err="1">
                <a:solidFill>
                  <a:srgbClr val="FF0000"/>
                </a:solidFill>
              </a:rPr>
              <a:t>shakllantirish</a:t>
            </a:r>
            <a:r>
              <a:rPr lang="en-US" sz="2800" b="1" dirty="0">
                <a:solidFill>
                  <a:srgbClr val="FF0000"/>
                </a:solidFill>
              </a:rPr>
              <a:t> </a:t>
            </a:r>
            <a:r>
              <a:rPr lang="en-US" sz="2800" b="1" dirty="0" err="1">
                <a:solidFill>
                  <a:srgbClr val="FF0000"/>
                </a:solidFill>
              </a:rPr>
              <a:t>mezoni</a:t>
            </a:r>
            <a:r>
              <a:rPr lang="en-US" sz="2800" b="1" dirty="0">
                <a:solidFill>
                  <a:srgbClr val="FF0000"/>
                </a:solidFill>
              </a:rPr>
              <a:t> </a:t>
            </a:r>
            <a:r>
              <a:rPr lang="en-US" sz="2800" b="1" dirty="0" err="1">
                <a:solidFill>
                  <a:srgbClr val="FF0000"/>
                </a:solidFill>
              </a:rPr>
              <a:t>sifatida</a:t>
            </a:r>
            <a:r>
              <a:rPr lang="en-US" sz="2800" b="1" dirty="0">
                <a:solidFill>
                  <a:srgbClr val="FF0000"/>
                </a:solidFill>
              </a:rPr>
              <a:t> </a:t>
            </a:r>
            <a:r>
              <a:rPr lang="en-US" sz="2800" b="1" dirty="0" err="1">
                <a:solidFill>
                  <a:srgbClr val="FF0000"/>
                </a:solidFill>
              </a:rPr>
              <a:t>talqin</a:t>
            </a:r>
            <a:r>
              <a:rPr lang="en-US" sz="2800" b="1" dirty="0">
                <a:solidFill>
                  <a:srgbClr val="FF0000"/>
                </a:solidFill>
              </a:rPr>
              <a:t> </a:t>
            </a:r>
            <a:r>
              <a:rPr lang="en-US" sz="2800" b="1" dirty="0" err="1">
                <a:solidFill>
                  <a:srgbClr val="FF0000"/>
                </a:solidFill>
              </a:rPr>
              <a:t>etadi</a:t>
            </a:r>
            <a:r>
              <a:rPr lang="en-US" sz="2800" b="1" dirty="0">
                <a:solidFill>
                  <a:srgbClr val="FF0000"/>
                </a:solidFill>
              </a:rPr>
              <a:t>.</a:t>
            </a:r>
            <a:endParaRPr lang="ru-RU" sz="2800" b="1" dirty="0">
              <a:solidFill>
                <a:srgbClr val="FF0000"/>
              </a:solidFill>
            </a:endParaRPr>
          </a:p>
          <a:p>
            <a:pPr lvl="0" algn="just"/>
            <a:r>
              <a:rPr lang="en-US" sz="2800" b="1" dirty="0">
                <a:solidFill>
                  <a:srgbClr val="FF0000"/>
                </a:solidFill>
              </a:rPr>
              <a:t>U </a:t>
            </a:r>
            <a:r>
              <a:rPr lang="en-US" sz="2800" b="1" dirty="0" err="1">
                <a:solidFill>
                  <a:srgbClr val="FF0000"/>
                </a:solidFill>
              </a:rPr>
              <a:t>ilgari</a:t>
            </a:r>
            <a:r>
              <a:rPr lang="en-US" sz="2800" b="1" dirty="0">
                <a:solidFill>
                  <a:srgbClr val="FF0000"/>
                </a:solidFill>
              </a:rPr>
              <a:t> </a:t>
            </a:r>
            <a:r>
              <a:rPr lang="en-US" sz="2800" b="1" dirty="0" err="1">
                <a:solidFill>
                  <a:srgbClr val="FF0000"/>
                </a:solidFill>
              </a:rPr>
              <a:t>surgan</a:t>
            </a:r>
            <a:r>
              <a:rPr lang="en-US" sz="2800" b="1" dirty="0">
                <a:solidFill>
                  <a:srgbClr val="FF0000"/>
                </a:solidFill>
              </a:rPr>
              <a:t> </a:t>
            </a:r>
            <a:r>
              <a:rPr lang="en-US" sz="2800" b="1" dirty="0" err="1">
                <a:solidFill>
                  <a:srgbClr val="FF0000"/>
                </a:solidFill>
              </a:rPr>
              <a:t>axloqiy</a:t>
            </a:r>
            <a:r>
              <a:rPr lang="en-US" sz="2800" b="1" dirty="0">
                <a:solidFill>
                  <a:srgbClr val="FF0000"/>
                </a:solidFill>
              </a:rPr>
              <a:t> </a:t>
            </a:r>
            <a:r>
              <a:rPr lang="en-US" sz="2800" b="1" dirty="0" err="1">
                <a:solidFill>
                  <a:srgbClr val="FF0000"/>
                </a:solidFill>
              </a:rPr>
              <a:t>tushunchalar</a:t>
            </a:r>
            <a:r>
              <a:rPr lang="en-US" sz="2800" b="1" dirty="0">
                <a:solidFill>
                  <a:srgbClr val="FF0000"/>
                </a:solidFill>
              </a:rPr>
              <a:t>: </a:t>
            </a:r>
            <a:r>
              <a:rPr lang="en-US" sz="2800" b="1" dirty="0" err="1">
                <a:solidFill>
                  <a:srgbClr val="FF0000"/>
                </a:solidFill>
              </a:rPr>
              <a:t>yaxshilik</a:t>
            </a:r>
            <a:r>
              <a:rPr lang="en-US" sz="2800" b="1" dirty="0">
                <a:solidFill>
                  <a:srgbClr val="FF0000"/>
                </a:solidFill>
              </a:rPr>
              <a:t> </a:t>
            </a:r>
            <a:r>
              <a:rPr lang="en-US" sz="2800" b="1" dirty="0" err="1">
                <a:solidFill>
                  <a:srgbClr val="FF0000"/>
                </a:solidFill>
              </a:rPr>
              <a:t>va</a:t>
            </a:r>
            <a:r>
              <a:rPr lang="en-US" sz="2800" b="1" dirty="0">
                <a:solidFill>
                  <a:srgbClr val="FF0000"/>
                </a:solidFill>
              </a:rPr>
              <a:t> </a:t>
            </a:r>
            <a:r>
              <a:rPr lang="en-US" sz="2800" b="1" dirty="0" err="1">
                <a:solidFill>
                  <a:srgbClr val="FF0000"/>
                </a:solidFill>
              </a:rPr>
              <a:t>adolat</a:t>
            </a:r>
            <a:r>
              <a:rPr lang="en-US" sz="2800" b="1" dirty="0">
                <a:solidFill>
                  <a:srgbClr val="FF0000"/>
                </a:solidFill>
              </a:rPr>
              <a:t>, </a:t>
            </a:r>
            <a:r>
              <a:rPr lang="en-US" sz="2800" b="1" dirty="0" err="1">
                <a:solidFill>
                  <a:srgbClr val="FF0000"/>
                </a:solidFill>
              </a:rPr>
              <a:t>burch</a:t>
            </a:r>
            <a:r>
              <a:rPr lang="en-US" sz="2800" b="1" dirty="0">
                <a:solidFill>
                  <a:srgbClr val="FF0000"/>
                </a:solidFill>
              </a:rPr>
              <a:t>, </a:t>
            </a:r>
            <a:r>
              <a:rPr lang="en-US" sz="2800" b="1" dirty="0" err="1">
                <a:solidFill>
                  <a:srgbClr val="FF0000"/>
                </a:solidFill>
              </a:rPr>
              <a:t>vijdon</a:t>
            </a:r>
            <a:r>
              <a:rPr lang="en-US" sz="2800" b="1" dirty="0">
                <a:solidFill>
                  <a:srgbClr val="FF0000"/>
                </a:solidFill>
              </a:rPr>
              <a:t>, or-</a:t>
            </a:r>
            <a:r>
              <a:rPr lang="en-US" sz="2800" b="1" dirty="0" err="1">
                <a:solidFill>
                  <a:srgbClr val="FF0000"/>
                </a:solidFill>
              </a:rPr>
              <a:t>nomus</a:t>
            </a:r>
            <a:r>
              <a:rPr lang="en-US" sz="2800" b="1" dirty="0">
                <a:solidFill>
                  <a:srgbClr val="FF0000"/>
                </a:solidFill>
              </a:rPr>
              <a:t>, </a:t>
            </a:r>
            <a:r>
              <a:rPr lang="en-US" sz="2800" b="1" dirty="0" err="1">
                <a:solidFill>
                  <a:srgbClr val="FF0000"/>
                </a:solidFill>
              </a:rPr>
              <a:t>baxt-saodat</a:t>
            </a:r>
            <a:r>
              <a:rPr lang="en-US" sz="2800" b="1" dirty="0">
                <a:solidFill>
                  <a:srgbClr val="FF0000"/>
                </a:solidFill>
              </a:rPr>
              <a:t> </a:t>
            </a:r>
            <a:r>
              <a:rPr lang="en-US" sz="2800" b="1" dirty="0" err="1">
                <a:solidFill>
                  <a:srgbClr val="FF0000"/>
                </a:solidFill>
              </a:rPr>
              <a:t>kabilarni</a:t>
            </a:r>
            <a:r>
              <a:rPr lang="en-US" sz="2800" b="1" dirty="0">
                <a:solidFill>
                  <a:srgbClr val="FF0000"/>
                </a:solidFill>
              </a:rPr>
              <a:t> </a:t>
            </a:r>
            <a:r>
              <a:rPr lang="en-US" sz="2800" b="1" dirty="0" err="1">
                <a:solidFill>
                  <a:srgbClr val="FF0000"/>
                </a:solidFill>
              </a:rPr>
              <a:t>ta’riflab</a:t>
            </a:r>
            <a:r>
              <a:rPr lang="en-US" sz="2800" b="1" dirty="0">
                <a:solidFill>
                  <a:srgbClr val="FF0000"/>
                </a:solidFill>
              </a:rPr>
              <a:t>, </a:t>
            </a:r>
            <a:r>
              <a:rPr lang="en-US" sz="2800" b="1" dirty="0" err="1" smtClean="0">
                <a:solidFill>
                  <a:srgbClr val="FF0000"/>
                </a:solidFill>
              </a:rPr>
              <a:t>har</a:t>
            </a:r>
            <a:r>
              <a:rPr lang="en-US" sz="2800" b="1" dirty="0" smtClean="0">
                <a:solidFill>
                  <a:srgbClr val="FF0000"/>
                </a:solidFill>
              </a:rPr>
              <a:t> </a:t>
            </a:r>
            <a:r>
              <a:rPr lang="en-US" sz="2800" b="1" dirty="0" err="1">
                <a:solidFill>
                  <a:srgbClr val="FF0000"/>
                </a:solidFill>
              </a:rPr>
              <a:t>birini</a:t>
            </a:r>
            <a:r>
              <a:rPr lang="en-US" sz="2800" b="1" dirty="0">
                <a:solidFill>
                  <a:srgbClr val="FF0000"/>
                </a:solidFill>
              </a:rPr>
              <a:t> </a:t>
            </a:r>
            <a:r>
              <a:rPr lang="en-US" sz="2800" b="1" dirty="0" err="1">
                <a:solidFill>
                  <a:srgbClr val="FF0000"/>
                </a:solidFill>
              </a:rPr>
              <a:t>insonda</a:t>
            </a:r>
            <a:r>
              <a:rPr lang="en-US" sz="2800" b="1" dirty="0">
                <a:solidFill>
                  <a:srgbClr val="FF0000"/>
                </a:solidFill>
              </a:rPr>
              <a:t> </a:t>
            </a:r>
            <a:r>
              <a:rPr lang="en-US" sz="2800" b="1" dirty="0" err="1">
                <a:solidFill>
                  <a:srgbClr val="FF0000"/>
                </a:solidFill>
              </a:rPr>
              <a:t>shakllantirish</a:t>
            </a:r>
            <a:r>
              <a:rPr lang="en-US" sz="2800" b="1" dirty="0">
                <a:solidFill>
                  <a:srgbClr val="FF0000"/>
                </a:solidFill>
              </a:rPr>
              <a:t> </a:t>
            </a:r>
            <a:r>
              <a:rPr lang="en-US" sz="2800" b="1" dirty="0" err="1">
                <a:solidFill>
                  <a:srgbClr val="FF0000"/>
                </a:solidFill>
              </a:rPr>
              <a:t>yo‘llari</a:t>
            </a:r>
            <a:r>
              <a:rPr lang="en-US" sz="2800" b="1" dirty="0">
                <a:solidFill>
                  <a:srgbClr val="FF0000"/>
                </a:solidFill>
              </a:rPr>
              <a:t> </a:t>
            </a:r>
            <a:r>
              <a:rPr lang="en-US" sz="2800" b="1" dirty="0" err="1">
                <a:solidFill>
                  <a:srgbClr val="FF0000"/>
                </a:solidFill>
              </a:rPr>
              <a:t>va</a:t>
            </a:r>
            <a:r>
              <a:rPr lang="en-US" sz="2800" b="1" dirty="0">
                <a:solidFill>
                  <a:srgbClr val="FF0000"/>
                </a:solidFill>
              </a:rPr>
              <a:t> </a:t>
            </a:r>
            <a:r>
              <a:rPr lang="en-US" sz="2800" b="1" dirty="0" err="1">
                <a:solidFill>
                  <a:srgbClr val="FF0000"/>
                </a:solidFill>
              </a:rPr>
              <a:t>usullarini</a:t>
            </a:r>
            <a:r>
              <a:rPr lang="en-US" sz="2800" b="1" dirty="0">
                <a:solidFill>
                  <a:srgbClr val="FF0000"/>
                </a:solidFill>
              </a:rPr>
              <a:t> </a:t>
            </a:r>
            <a:r>
              <a:rPr lang="en-US" sz="2800" b="1" dirty="0" err="1">
                <a:solidFill>
                  <a:srgbClr val="FF0000"/>
                </a:solidFill>
              </a:rPr>
              <a:t>xam</a:t>
            </a:r>
            <a:r>
              <a:rPr lang="en-US" sz="2800" b="1" dirty="0">
                <a:solidFill>
                  <a:srgbClr val="FF0000"/>
                </a:solidFill>
              </a:rPr>
              <a:t> </a:t>
            </a:r>
            <a:r>
              <a:rPr lang="en-US" sz="2800" b="1" dirty="0" err="1">
                <a:solidFill>
                  <a:srgbClr val="FF0000"/>
                </a:solidFill>
              </a:rPr>
              <a:t>bayon</a:t>
            </a:r>
            <a:r>
              <a:rPr lang="en-US" sz="2800" b="1" dirty="0">
                <a:solidFill>
                  <a:srgbClr val="FF0000"/>
                </a:solidFill>
              </a:rPr>
              <a:t> </a:t>
            </a:r>
            <a:r>
              <a:rPr lang="en-US" sz="2800" b="1" dirty="0" err="1">
                <a:solidFill>
                  <a:srgbClr val="FF0000"/>
                </a:solidFill>
              </a:rPr>
              <a:t>etadi</a:t>
            </a:r>
            <a:r>
              <a:rPr lang="en-US" sz="2800" b="1" dirty="0">
                <a:solidFill>
                  <a:srgbClr val="FF0000"/>
                </a:solidFill>
              </a:rPr>
              <a:t>, </a:t>
            </a:r>
            <a:r>
              <a:rPr lang="en-US" sz="2800" b="1" dirty="0" err="1">
                <a:solidFill>
                  <a:srgbClr val="FF0000"/>
                </a:solidFill>
              </a:rPr>
              <a:t>ularning</a:t>
            </a:r>
            <a:r>
              <a:rPr lang="en-US" sz="2800" b="1" dirty="0">
                <a:solidFill>
                  <a:srgbClr val="FF0000"/>
                </a:solidFill>
              </a:rPr>
              <a:t> </a:t>
            </a:r>
            <a:r>
              <a:rPr lang="en-US" sz="2800" b="1" dirty="0" err="1">
                <a:solidFill>
                  <a:srgbClr val="FF0000"/>
                </a:solidFill>
              </a:rPr>
              <a:t>tarkibiy</a:t>
            </a:r>
            <a:r>
              <a:rPr lang="en-US" sz="2800" b="1" dirty="0">
                <a:solidFill>
                  <a:srgbClr val="FF0000"/>
                </a:solidFill>
              </a:rPr>
              <a:t> </a:t>
            </a:r>
            <a:r>
              <a:rPr lang="en-US" sz="2800" b="1" dirty="0" err="1">
                <a:solidFill>
                  <a:srgbClr val="FF0000"/>
                </a:solidFill>
              </a:rPr>
              <a:t>qismlarigacha</a:t>
            </a:r>
            <a:r>
              <a:rPr lang="en-US" sz="2800" b="1" dirty="0">
                <a:solidFill>
                  <a:srgbClr val="FF0000"/>
                </a:solidFill>
              </a:rPr>
              <a:t> </a:t>
            </a:r>
            <a:r>
              <a:rPr lang="en-US" sz="2800" b="1" dirty="0" err="1">
                <a:solidFill>
                  <a:srgbClr val="FF0000"/>
                </a:solidFill>
              </a:rPr>
              <a:t>ajratib</a:t>
            </a:r>
            <a:r>
              <a:rPr lang="en-US" sz="2800" b="1" dirty="0">
                <a:solidFill>
                  <a:srgbClr val="FF0000"/>
                </a:solidFill>
              </a:rPr>
              <a:t>, </a:t>
            </a:r>
            <a:r>
              <a:rPr lang="en-US" sz="2800" b="1" dirty="0" err="1">
                <a:solidFill>
                  <a:srgbClr val="FF0000"/>
                </a:solidFill>
              </a:rPr>
              <a:t>ularni</a:t>
            </a:r>
            <a:r>
              <a:rPr lang="en-US" sz="2800" b="1" dirty="0">
                <a:solidFill>
                  <a:srgbClr val="FF0000"/>
                </a:solidFill>
              </a:rPr>
              <a:t> </a:t>
            </a:r>
            <a:r>
              <a:rPr lang="en-US" sz="2800" b="1" dirty="0" err="1">
                <a:solidFill>
                  <a:srgbClr val="FF0000"/>
                </a:solidFill>
              </a:rPr>
              <a:t>ijtimoiy</a:t>
            </a:r>
            <a:r>
              <a:rPr lang="en-US" sz="2800" b="1" dirty="0">
                <a:solidFill>
                  <a:srgbClr val="FF0000"/>
                </a:solidFill>
              </a:rPr>
              <a:t> </a:t>
            </a:r>
            <a:r>
              <a:rPr lang="en-US" sz="2800" b="1" dirty="0" err="1">
                <a:solidFill>
                  <a:srgbClr val="FF0000"/>
                </a:solidFill>
              </a:rPr>
              <a:t>talab</a:t>
            </a:r>
            <a:r>
              <a:rPr lang="en-US" sz="2800" b="1" dirty="0">
                <a:solidFill>
                  <a:srgbClr val="FF0000"/>
                </a:solidFill>
              </a:rPr>
              <a:t> </a:t>
            </a:r>
            <a:r>
              <a:rPr lang="en-US" sz="2800" b="1" dirty="0" err="1">
                <a:solidFill>
                  <a:srgbClr val="FF0000"/>
                </a:solidFill>
              </a:rPr>
              <a:t>darajasida</a:t>
            </a:r>
            <a:r>
              <a:rPr lang="en-US" sz="2800" b="1" dirty="0">
                <a:solidFill>
                  <a:srgbClr val="FF0000"/>
                </a:solidFill>
              </a:rPr>
              <a:t> </a:t>
            </a:r>
            <a:r>
              <a:rPr lang="en-US" sz="2800" b="1" dirty="0" err="1">
                <a:solidFill>
                  <a:srgbClr val="FF0000"/>
                </a:solidFill>
              </a:rPr>
              <a:t>tushuntiradi</a:t>
            </a:r>
            <a:r>
              <a:rPr lang="en-US" sz="2800" b="1" dirty="0">
                <a:solidFill>
                  <a:srgbClr val="FF0000"/>
                </a:solidFill>
              </a:rPr>
              <a:t>. </a:t>
            </a:r>
            <a:endParaRPr lang="ru-RU" sz="2800" b="1" dirty="0">
              <a:solidFill>
                <a:srgbClr val="FF0000"/>
              </a:solidFill>
            </a:endParaRPr>
          </a:p>
        </p:txBody>
      </p:sp>
    </p:spTree>
    <p:extLst>
      <p:ext uri="{BB962C8B-B14F-4D97-AF65-F5344CB8AC3E}">
        <p14:creationId xmlns:p14="http://schemas.microsoft.com/office/powerpoint/2010/main" val="1067820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Скругленный прямоугольник 4"/>
          <p:cNvSpPr/>
          <p:nvPr/>
        </p:nvSpPr>
        <p:spPr>
          <a:xfrm>
            <a:off x="389468" y="643467"/>
            <a:ext cx="9109376" cy="592110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rPr>
              <a:t>SHu</a:t>
            </a:r>
            <a:r>
              <a:rPr lang="en-US" sz="3200" b="1" dirty="0">
                <a:solidFill>
                  <a:schemeClr val="tx1"/>
                </a:solidFill>
              </a:rPr>
              <a:t> </a:t>
            </a:r>
            <a:r>
              <a:rPr lang="en-US" sz="3200" b="1" dirty="0" err="1">
                <a:solidFill>
                  <a:schemeClr val="tx1"/>
                </a:solidFill>
              </a:rPr>
              <a:t>bilan</a:t>
            </a:r>
            <a:r>
              <a:rPr lang="en-US" sz="3200" b="1" dirty="0">
                <a:solidFill>
                  <a:schemeClr val="tx1"/>
                </a:solidFill>
              </a:rPr>
              <a:t> </a:t>
            </a:r>
            <a:r>
              <a:rPr lang="en-US" sz="3200" b="1" dirty="0" err="1">
                <a:solidFill>
                  <a:schemeClr val="tx1"/>
                </a:solidFill>
              </a:rPr>
              <a:t>birga</a:t>
            </a:r>
            <a:r>
              <a:rPr lang="en-US" sz="3200" b="1" dirty="0">
                <a:solidFill>
                  <a:schemeClr val="tx1"/>
                </a:solidFill>
              </a:rPr>
              <a:t> </a:t>
            </a:r>
            <a:r>
              <a:rPr lang="en-US" sz="3200" b="1" dirty="0" err="1">
                <a:solidFill>
                  <a:schemeClr val="tx1"/>
                </a:solidFill>
              </a:rPr>
              <a:t>asosiy</a:t>
            </a:r>
            <a:r>
              <a:rPr lang="en-US" sz="3200" b="1" dirty="0">
                <a:solidFill>
                  <a:schemeClr val="tx1"/>
                </a:solidFill>
              </a:rPr>
              <a:t> </a:t>
            </a:r>
            <a:r>
              <a:rPr lang="en-US" sz="3200" b="1" dirty="0" err="1">
                <a:solidFill>
                  <a:schemeClr val="tx1"/>
                </a:solidFill>
              </a:rPr>
              <a:t>mezonlarini</a:t>
            </a:r>
            <a:r>
              <a:rPr lang="en-US" sz="3200" b="1" dirty="0">
                <a:solidFill>
                  <a:schemeClr val="tx1"/>
                </a:solidFill>
              </a:rPr>
              <a:t> </a:t>
            </a:r>
            <a:r>
              <a:rPr lang="en-US" sz="3200" b="1" dirty="0" err="1">
                <a:solidFill>
                  <a:schemeClr val="tx1"/>
                </a:solidFill>
              </a:rPr>
              <a:t>xam</a:t>
            </a:r>
            <a:r>
              <a:rPr lang="en-US" sz="3200" b="1" dirty="0">
                <a:solidFill>
                  <a:schemeClr val="tx1"/>
                </a:solidFill>
              </a:rPr>
              <a:t> </a:t>
            </a:r>
            <a:r>
              <a:rPr lang="en-US" sz="3200" b="1" dirty="0" err="1">
                <a:solidFill>
                  <a:schemeClr val="tx1"/>
                </a:solidFill>
              </a:rPr>
              <a:t>ko‘rsatib</a:t>
            </a:r>
            <a:r>
              <a:rPr lang="en-US" sz="3200" b="1" dirty="0">
                <a:solidFill>
                  <a:schemeClr val="tx1"/>
                </a:solidFill>
              </a:rPr>
              <a:t> </a:t>
            </a:r>
            <a:r>
              <a:rPr lang="en-US" sz="3200" b="1" dirty="0" err="1">
                <a:solidFill>
                  <a:schemeClr val="tx1"/>
                </a:solidFill>
              </a:rPr>
              <a:t>beradi</a:t>
            </a:r>
            <a:r>
              <a:rPr lang="en-US" sz="3200" b="1" dirty="0">
                <a:solidFill>
                  <a:schemeClr val="tx1"/>
                </a:solidFill>
              </a:rPr>
              <a:t>. U </a:t>
            </a:r>
            <a:r>
              <a:rPr lang="en-US" sz="3200" b="1" dirty="0" err="1" smtClean="0">
                <a:solidFill>
                  <a:schemeClr val="tx1"/>
                </a:solidFill>
              </a:rPr>
              <a:t>axloqiylikning</a:t>
            </a:r>
            <a:r>
              <a:rPr lang="en-US" sz="3200" b="1" dirty="0" smtClean="0">
                <a:solidFill>
                  <a:schemeClr val="tx1"/>
                </a:solidFill>
              </a:rPr>
              <a:t> </a:t>
            </a:r>
            <a:r>
              <a:rPr lang="en-US" sz="3200" b="1" dirty="0" err="1">
                <a:solidFill>
                  <a:schemeClr val="tx1"/>
                </a:solidFill>
              </a:rPr>
              <a:t>asosiy</a:t>
            </a:r>
            <a:r>
              <a:rPr lang="en-US" sz="3200" b="1" dirty="0">
                <a:solidFill>
                  <a:schemeClr val="tx1"/>
                </a:solidFill>
              </a:rPr>
              <a:t> </a:t>
            </a:r>
            <a:r>
              <a:rPr lang="en-US" sz="3200" b="1" dirty="0" err="1">
                <a:solidFill>
                  <a:schemeClr val="tx1"/>
                </a:solidFill>
              </a:rPr>
              <a:t>mezonlari</a:t>
            </a:r>
            <a:r>
              <a:rPr lang="en-US" sz="3200" b="1" dirty="0">
                <a:solidFill>
                  <a:schemeClr val="tx1"/>
                </a:solidFill>
              </a:rPr>
              <a:t> </a:t>
            </a:r>
            <a:r>
              <a:rPr lang="en-US" sz="3200" b="1" dirty="0" err="1">
                <a:solidFill>
                  <a:schemeClr val="tx1"/>
                </a:solidFill>
              </a:rPr>
              <a:t>sifatida</a:t>
            </a:r>
            <a:r>
              <a:rPr lang="en-US" sz="3200" b="1" dirty="0">
                <a:solidFill>
                  <a:schemeClr val="tx1"/>
                </a:solidFill>
              </a:rPr>
              <a:t> </a:t>
            </a:r>
            <a:r>
              <a:rPr lang="en-US" sz="3200" b="1" dirty="0" err="1">
                <a:solidFill>
                  <a:schemeClr val="tx1"/>
                </a:solidFill>
              </a:rPr>
              <a:t>insoniylik</a:t>
            </a:r>
            <a:r>
              <a:rPr lang="en-US" sz="3200" b="1" dirty="0">
                <a:solidFill>
                  <a:schemeClr val="tx1"/>
                </a:solidFill>
              </a:rPr>
              <a:t>, </a:t>
            </a:r>
            <a:r>
              <a:rPr lang="en-US" sz="3200" b="1" dirty="0" err="1">
                <a:solidFill>
                  <a:schemeClr val="tx1"/>
                </a:solidFill>
              </a:rPr>
              <a:t>adolatlilik</a:t>
            </a:r>
            <a:r>
              <a:rPr lang="en-US" sz="3200" b="1" dirty="0">
                <a:solidFill>
                  <a:schemeClr val="tx1"/>
                </a:solidFill>
              </a:rPr>
              <a:t>, </a:t>
            </a:r>
            <a:r>
              <a:rPr lang="en-US" sz="3200" b="1" dirty="0" err="1">
                <a:solidFill>
                  <a:schemeClr val="tx1"/>
                </a:solidFill>
              </a:rPr>
              <a:t>sof</a:t>
            </a:r>
            <a:r>
              <a:rPr lang="en-US" sz="3200" b="1" dirty="0">
                <a:solidFill>
                  <a:schemeClr val="tx1"/>
                </a:solidFill>
              </a:rPr>
              <a:t> </a:t>
            </a:r>
            <a:r>
              <a:rPr lang="en-US" sz="3200" b="1" dirty="0" err="1">
                <a:solidFill>
                  <a:schemeClr val="tx1"/>
                </a:solidFill>
              </a:rPr>
              <a:t>insoniy</a:t>
            </a:r>
            <a:r>
              <a:rPr lang="en-US" sz="3200" b="1" dirty="0">
                <a:solidFill>
                  <a:schemeClr val="tx1"/>
                </a:solidFill>
              </a:rPr>
              <a:t> </a:t>
            </a:r>
            <a:r>
              <a:rPr lang="en-US" sz="3200" b="1" dirty="0" err="1">
                <a:solidFill>
                  <a:schemeClr val="tx1"/>
                </a:solidFill>
              </a:rPr>
              <a:t>munosabatlar</a:t>
            </a:r>
            <a:r>
              <a:rPr lang="en-US" sz="3200" b="1" dirty="0">
                <a:solidFill>
                  <a:schemeClr val="tx1"/>
                </a:solidFill>
              </a:rPr>
              <a:t> deb </a:t>
            </a:r>
            <a:r>
              <a:rPr lang="en-US" sz="3200" b="1" dirty="0" err="1">
                <a:solidFill>
                  <a:schemeClr val="tx1"/>
                </a:solidFill>
              </a:rPr>
              <a:t>biladi</a:t>
            </a:r>
            <a:r>
              <a:rPr lang="en-US" sz="3200" b="1" dirty="0">
                <a:solidFill>
                  <a:schemeClr val="tx1"/>
                </a:solidFill>
              </a:rPr>
              <a:t>. </a:t>
            </a:r>
            <a:r>
              <a:rPr lang="en-US" sz="3200" b="1" dirty="0" err="1">
                <a:solidFill>
                  <a:schemeClr val="tx1"/>
                </a:solidFill>
              </a:rPr>
              <a:t>Bularga</a:t>
            </a:r>
            <a:r>
              <a:rPr lang="en-US" sz="3200" b="1" dirty="0">
                <a:solidFill>
                  <a:schemeClr val="tx1"/>
                </a:solidFill>
              </a:rPr>
              <a:t> </a:t>
            </a:r>
            <a:r>
              <a:rPr lang="en-US" sz="3200" b="1" dirty="0" err="1">
                <a:solidFill>
                  <a:schemeClr val="tx1"/>
                </a:solidFill>
              </a:rPr>
              <a:t>teskari</a:t>
            </a:r>
            <a:r>
              <a:rPr lang="en-US" sz="3200" b="1" dirty="0">
                <a:solidFill>
                  <a:schemeClr val="tx1"/>
                </a:solidFill>
              </a:rPr>
              <a:t> </a:t>
            </a:r>
            <a:r>
              <a:rPr lang="en-US" sz="3200" b="1" dirty="0" err="1">
                <a:solidFill>
                  <a:schemeClr val="tx1"/>
                </a:solidFill>
              </a:rPr>
              <a:t>bo‘lgan</a:t>
            </a:r>
            <a:r>
              <a:rPr lang="en-US" sz="3200" b="1" dirty="0">
                <a:solidFill>
                  <a:schemeClr val="tx1"/>
                </a:solidFill>
              </a:rPr>
              <a:t> </a:t>
            </a:r>
            <a:r>
              <a:rPr lang="en-US" sz="3200" b="1" dirty="0" err="1">
                <a:solidFill>
                  <a:schemeClr val="tx1"/>
                </a:solidFill>
              </a:rPr>
              <a:t>xatti-xarakatlar</a:t>
            </a:r>
            <a:r>
              <a:rPr lang="en-US" sz="3200" b="1" dirty="0">
                <a:solidFill>
                  <a:schemeClr val="tx1"/>
                </a:solidFill>
              </a:rPr>
              <a:t>: </a:t>
            </a:r>
            <a:r>
              <a:rPr lang="en-US" sz="3200" b="1" dirty="0" err="1">
                <a:solidFill>
                  <a:schemeClr val="tx1"/>
                </a:solidFill>
              </a:rPr>
              <a:t>yolgonchilik</a:t>
            </a:r>
            <a:r>
              <a:rPr lang="en-US" sz="3200" b="1" dirty="0">
                <a:solidFill>
                  <a:schemeClr val="tx1"/>
                </a:solidFill>
              </a:rPr>
              <a:t>, </a:t>
            </a:r>
            <a:r>
              <a:rPr lang="en-US" sz="3200" b="1" dirty="0" err="1">
                <a:solidFill>
                  <a:schemeClr val="tx1"/>
                </a:solidFill>
              </a:rPr>
              <a:t>chaqimchilik</a:t>
            </a:r>
            <a:r>
              <a:rPr lang="en-US" sz="3200" b="1" dirty="0">
                <a:solidFill>
                  <a:schemeClr val="tx1"/>
                </a:solidFill>
              </a:rPr>
              <a:t>, </a:t>
            </a:r>
            <a:r>
              <a:rPr lang="en-US" sz="3200" b="1" dirty="0" err="1">
                <a:solidFill>
                  <a:schemeClr val="tx1"/>
                </a:solidFill>
              </a:rPr>
              <a:t>g‘araz</a:t>
            </a:r>
            <a:r>
              <a:rPr lang="en-US" sz="3200" b="1" dirty="0">
                <a:solidFill>
                  <a:schemeClr val="tx1"/>
                </a:solidFill>
              </a:rPr>
              <a:t>, </a:t>
            </a:r>
            <a:r>
              <a:rPr lang="en-US" sz="3200" b="1" dirty="0" err="1">
                <a:solidFill>
                  <a:schemeClr val="tx1"/>
                </a:solidFill>
              </a:rPr>
              <a:t>xasad</a:t>
            </a:r>
            <a:r>
              <a:rPr lang="en-US" sz="3200" b="1" dirty="0">
                <a:solidFill>
                  <a:schemeClr val="tx1"/>
                </a:solidFill>
              </a:rPr>
              <a:t>, </a:t>
            </a:r>
            <a:r>
              <a:rPr lang="en-US" sz="3200" b="1" dirty="0" err="1">
                <a:solidFill>
                  <a:schemeClr val="tx1"/>
                </a:solidFill>
              </a:rPr>
              <a:t>baxillik</a:t>
            </a:r>
            <a:r>
              <a:rPr lang="en-US" sz="3200" b="1" dirty="0">
                <a:solidFill>
                  <a:schemeClr val="tx1"/>
                </a:solidFill>
              </a:rPr>
              <a:t>, </a:t>
            </a:r>
            <a:r>
              <a:rPr lang="en-US" sz="3200" b="1" dirty="0" err="1">
                <a:solidFill>
                  <a:schemeClr val="tx1"/>
                </a:solidFill>
              </a:rPr>
              <a:t>pastkashlik</a:t>
            </a:r>
            <a:r>
              <a:rPr lang="en-US" sz="3200" b="1" dirty="0">
                <a:solidFill>
                  <a:schemeClr val="tx1"/>
                </a:solidFill>
              </a:rPr>
              <a:t>, </a:t>
            </a:r>
            <a:r>
              <a:rPr lang="en-US" sz="3200" b="1" dirty="0" err="1">
                <a:solidFill>
                  <a:schemeClr val="tx1"/>
                </a:solidFill>
              </a:rPr>
              <a:t>g‘iybatchilikni</a:t>
            </a:r>
            <a:r>
              <a:rPr lang="en-US" sz="3200" b="1" dirty="0">
                <a:solidFill>
                  <a:schemeClr val="tx1"/>
                </a:solidFill>
              </a:rPr>
              <a:t> </a:t>
            </a:r>
            <a:r>
              <a:rPr lang="en-US" sz="3200" b="1" dirty="0" err="1">
                <a:solidFill>
                  <a:schemeClr val="tx1"/>
                </a:solidFill>
              </a:rPr>
              <a:t>qoralab</a:t>
            </a:r>
            <a:r>
              <a:rPr lang="en-US" sz="3200" b="1" dirty="0">
                <a:solidFill>
                  <a:schemeClr val="tx1"/>
                </a:solidFill>
              </a:rPr>
              <a:t>, </a:t>
            </a:r>
            <a:r>
              <a:rPr lang="en-US" sz="3200" b="1" dirty="0" err="1">
                <a:solidFill>
                  <a:schemeClr val="tx1"/>
                </a:solidFill>
              </a:rPr>
              <a:t>ulardan</a:t>
            </a:r>
            <a:r>
              <a:rPr lang="en-US" sz="3200" b="1" dirty="0">
                <a:solidFill>
                  <a:schemeClr val="tx1"/>
                </a:solidFill>
              </a:rPr>
              <a:t> </a:t>
            </a:r>
            <a:r>
              <a:rPr lang="en-US" sz="3200" b="1" dirty="0" err="1">
                <a:solidFill>
                  <a:schemeClr val="tx1"/>
                </a:solidFill>
              </a:rPr>
              <a:t>qutulish</a:t>
            </a:r>
            <a:r>
              <a:rPr lang="en-US" sz="3200" b="1" dirty="0">
                <a:solidFill>
                  <a:schemeClr val="tx1"/>
                </a:solidFill>
              </a:rPr>
              <a:t> </a:t>
            </a:r>
            <a:r>
              <a:rPr lang="en-US" sz="3200" b="1" dirty="0" err="1">
                <a:solidFill>
                  <a:schemeClr val="tx1"/>
                </a:solidFill>
              </a:rPr>
              <a:t>yo‘llarini</a:t>
            </a:r>
            <a:r>
              <a:rPr lang="en-US" sz="3200" b="1" dirty="0">
                <a:solidFill>
                  <a:schemeClr val="tx1"/>
                </a:solidFill>
              </a:rPr>
              <a:t> </a:t>
            </a:r>
            <a:r>
              <a:rPr lang="en-US" sz="3200" b="1" dirty="0" err="1">
                <a:solidFill>
                  <a:schemeClr val="tx1"/>
                </a:solidFill>
              </a:rPr>
              <a:t>xam</a:t>
            </a:r>
            <a:r>
              <a:rPr lang="en-US" sz="3200" b="1" dirty="0">
                <a:solidFill>
                  <a:schemeClr val="tx1"/>
                </a:solidFill>
              </a:rPr>
              <a:t> </a:t>
            </a:r>
            <a:r>
              <a:rPr lang="en-US" sz="3200" b="1" dirty="0" err="1">
                <a:solidFill>
                  <a:schemeClr val="tx1"/>
                </a:solidFill>
              </a:rPr>
              <a:t>bayon</a:t>
            </a:r>
            <a:r>
              <a:rPr lang="en-US" sz="3200" b="1" dirty="0">
                <a:solidFill>
                  <a:schemeClr val="tx1"/>
                </a:solidFill>
              </a:rPr>
              <a:t> </a:t>
            </a:r>
            <a:r>
              <a:rPr lang="en-US" sz="3200" b="1" dirty="0" err="1">
                <a:solidFill>
                  <a:schemeClr val="tx1"/>
                </a:solidFill>
              </a:rPr>
              <a:t>etadi</a:t>
            </a:r>
            <a:r>
              <a:rPr lang="en-US" sz="3200" b="1" dirty="0">
                <a:solidFill>
                  <a:schemeClr val="tx1"/>
                </a:solidFill>
              </a:rPr>
              <a:t>.</a:t>
            </a:r>
            <a:endParaRPr lang="ru-RU" sz="3200" b="1" dirty="0">
              <a:solidFill>
                <a:schemeClr val="tx1"/>
              </a:solidFill>
            </a:endParaRPr>
          </a:p>
        </p:txBody>
      </p:sp>
    </p:spTree>
    <p:extLst>
      <p:ext uri="{BB962C8B-B14F-4D97-AF65-F5344CB8AC3E}">
        <p14:creationId xmlns:p14="http://schemas.microsoft.com/office/powerpoint/2010/main" val="3848754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5" name="Горизонтальный свиток 4"/>
          <p:cNvSpPr/>
          <p:nvPr/>
        </p:nvSpPr>
        <p:spPr>
          <a:xfrm>
            <a:off x="-169333" y="-761999"/>
            <a:ext cx="10193866" cy="8128000"/>
          </a:xfrm>
          <a:prstGeom prst="horizontalScroll">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tx1"/>
                </a:solidFill>
              </a:rPr>
              <a:t>Ma’lumki</a:t>
            </a:r>
            <a:r>
              <a:rPr lang="en-US" sz="2800" b="1" dirty="0">
                <a:solidFill>
                  <a:schemeClr val="tx1"/>
                </a:solidFill>
              </a:rPr>
              <a:t>, X </a:t>
            </a:r>
            <a:r>
              <a:rPr lang="en-US" sz="2800" b="1" dirty="0" err="1">
                <a:solidFill>
                  <a:schemeClr val="tx1"/>
                </a:solidFill>
              </a:rPr>
              <a:t>asrdan</a:t>
            </a:r>
            <a:r>
              <a:rPr lang="en-US" sz="2800" b="1" dirty="0">
                <a:solidFill>
                  <a:schemeClr val="tx1"/>
                </a:solidFill>
              </a:rPr>
              <a:t> </a:t>
            </a:r>
            <a:r>
              <a:rPr lang="en-US" sz="2800" b="1" dirty="0" err="1">
                <a:solidFill>
                  <a:schemeClr val="tx1"/>
                </a:solidFill>
              </a:rPr>
              <a:t>boshlab</a:t>
            </a:r>
            <a:r>
              <a:rPr lang="en-US" sz="2800" b="1" dirty="0">
                <a:solidFill>
                  <a:schemeClr val="tx1"/>
                </a:solidFill>
              </a:rPr>
              <a:t> </a:t>
            </a:r>
            <a:r>
              <a:rPr lang="en-US" sz="2800" b="1" dirty="0" err="1">
                <a:solidFill>
                  <a:schemeClr val="tx1"/>
                </a:solidFill>
              </a:rPr>
              <a:t>javonmardlik</a:t>
            </a:r>
            <a:r>
              <a:rPr lang="en-US" sz="2800" b="1" dirty="0">
                <a:solidFill>
                  <a:schemeClr val="tx1"/>
                </a:solidFill>
              </a:rPr>
              <a:t> </a:t>
            </a:r>
            <a:r>
              <a:rPr lang="en-US" sz="2800" b="1" dirty="0" err="1">
                <a:solidFill>
                  <a:schemeClr val="tx1"/>
                </a:solidFill>
              </a:rPr>
              <a:t>yoki</a:t>
            </a:r>
            <a:r>
              <a:rPr lang="en-US" sz="2800" b="1" dirty="0">
                <a:solidFill>
                  <a:schemeClr val="tx1"/>
                </a:solidFill>
              </a:rPr>
              <a:t> </a:t>
            </a:r>
            <a:r>
              <a:rPr lang="en-US" sz="2800" b="1" dirty="0" err="1">
                <a:solidFill>
                  <a:schemeClr val="tx1"/>
                </a:solidFill>
              </a:rPr>
              <a:t>futuvvatchilik</a:t>
            </a:r>
            <a:r>
              <a:rPr lang="en-US" sz="2800" b="1" dirty="0">
                <a:solidFill>
                  <a:schemeClr val="tx1"/>
                </a:solidFill>
              </a:rPr>
              <a:t> </a:t>
            </a:r>
            <a:r>
              <a:rPr lang="en-US" sz="2800" b="1" dirty="0" err="1">
                <a:solidFill>
                  <a:schemeClr val="tx1"/>
                </a:solidFill>
              </a:rPr>
              <a:t>xarakati</a:t>
            </a:r>
            <a:r>
              <a:rPr lang="en-US" sz="2800" b="1" dirty="0">
                <a:solidFill>
                  <a:schemeClr val="tx1"/>
                </a:solidFill>
              </a:rPr>
              <a:t> </a:t>
            </a:r>
            <a:r>
              <a:rPr lang="en-US" sz="2800" b="1" dirty="0" err="1">
                <a:solidFill>
                  <a:schemeClr val="tx1"/>
                </a:solidFill>
              </a:rPr>
              <a:t>keng</a:t>
            </a:r>
            <a:r>
              <a:rPr lang="en-US" sz="2800" b="1" dirty="0">
                <a:solidFill>
                  <a:schemeClr val="tx1"/>
                </a:solidFill>
              </a:rPr>
              <a:t> </a:t>
            </a:r>
            <a:r>
              <a:rPr lang="en-US" sz="2800" b="1" dirty="0" err="1">
                <a:solidFill>
                  <a:schemeClr val="tx1"/>
                </a:solidFill>
              </a:rPr>
              <a:t>yoyilgan</a:t>
            </a:r>
            <a:r>
              <a:rPr lang="en-US" sz="2800" b="1" dirty="0">
                <a:solidFill>
                  <a:schemeClr val="tx1"/>
                </a:solidFill>
              </a:rPr>
              <a:t>. </a:t>
            </a:r>
            <a:r>
              <a:rPr lang="en-US" sz="2800" b="1" dirty="0" err="1">
                <a:solidFill>
                  <a:schemeClr val="tx1"/>
                </a:solidFill>
              </a:rPr>
              <a:t>Bunda</a:t>
            </a:r>
            <a:r>
              <a:rPr lang="en-US" sz="2800" b="1" dirty="0">
                <a:solidFill>
                  <a:schemeClr val="tx1"/>
                </a:solidFill>
              </a:rPr>
              <a:t> </a:t>
            </a:r>
            <a:r>
              <a:rPr lang="en-US" sz="2800" b="1" dirty="0" err="1">
                <a:solidFill>
                  <a:schemeClr val="tx1"/>
                </a:solidFill>
              </a:rPr>
              <a:t>barcha</a:t>
            </a:r>
            <a:r>
              <a:rPr lang="en-US" sz="2800" b="1" dirty="0">
                <a:solidFill>
                  <a:schemeClr val="tx1"/>
                </a:solidFill>
              </a:rPr>
              <a:t> </a:t>
            </a:r>
            <a:r>
              <a:rPr lang="en-US" sz="2800" b="1" dirty="0" err="1">
                <a:solidFill>
                  <a:schemeClr val="tx1"/>
                </a:solidFill>
              </a:rPr>
              <a:t>yosh</a:t>
            </a:r>
            <a:r>
              <a:rPr lang="en-US" sz="2800" b="1" dirty="0">
                <a:solidFill>
                  <a:schemeClr val="tx1"/>
                </a:solidFill>
              </a:rPr>
              <a:t> </a:t>
            </a:r>
            <a:r>
              <a:rPr lang="en-US" sz="2800" b="1" dirty="0" err="1">
                <a:solidFill>
                  <a:schemeClr val="tx1"/>
                </a:solidFill>
              </a:rPr>
              <a:t>yigitlar</a:t>
            </a:r>
            <a:r>
              <a:rPr lang="en-US" sz="2800" b="1" dirty="0">
                <a:solidFill>
                  <a:schemeClr val="tx1"/>
                </a:solidFill>
              </a:rPr>
              <a:t> </a:t>
            </a:r>
            <a:r>
              <a:rPr lang="en-US" sz="2800" b="1" dirty="0" err="1">
                <a:solidFill>
                  <a:schemeClr val="tx1"/>
                </a:solidFill>
              </a:rPr>
              <a:t>o‘z</a:t>
            </a:r>
            <a:r>
              <a:rPr lang="en-US" sz="2800" b="1" dirty="0">
                <a:solidFill>
                  <a:schemeClr val="tx1"/>
                </a:solidFill>
              </a:rPr>
              <a:t> </a:t>
            </a:r>
            <a:r>
              <a:rPr lang="en-US" sz="2800" b="1" dirty="0" err="1">
                <a:solidFill>
                  <a:schemeClr val="tx1"/>
                </a:solidFill>
              </a:rPr>
              <a:t>xayotini</a:t>
            </a:r>
            <a:r>
              <a:rPr lang="en-US" sz="2800" b="1" dirty="0">
                <a:solidFill>
                  <a:schemeClr val="tx1"/>
                </a:solidFill>
              </a:rPr>
              <a:t> </a:t>
            </a:r>
            <a:r>
              <a:rPr lang="en-US" sz="2800" b="1" dirty="0" err="1">
                <a:solidFill>
                  <a:schemeClr val="tx1"/>
                </a:solidFill>
              </a:rPr>
              <a:t>faqat</a:t>
            </a:r>
            <a:r>
              <a:rPr lang="en-US" sz="2800" b="1" dirty="0">
                <a:solidFill>
                  <a:schemeClr val="tx1"/>
                </a:solidFill>
              </a:rPr>
              <a:t> </a:t>
            </a:r>
            <a:r>
              <a:rPr lang="en-US" sz="2800" b="1" dirty="0" err="1" smtClean="0">
                <a:solidFill>
                  <a:schemeClr val="tx1"/>
                </a:solidFill>
              </a:rPr>
              <a:t>ezgu</a:t>
            </a:r>
            <a:r>
              <a:rPr lang="en-US" sz="2800" b="1" dirty="0" err="1">
                <a:solidFill>
                  <a:schemeClr val="tx1"/>
                </a:solidFill>
              </a:rPr>
              <a:t>-</a:t>
            </a:r>
            <a:r>
              <a:rPr lang="en-US" sz="2800" b="1" dirty="0" err="1" smtClean="0">
                <a:solidFill>
                  <a:schemeClr val="tx1"/>
                </a:solidFill>
              </a:rPr>
              <a:t>xislatlarni</a:t>
            </a:r>
            <a:r>
              <a:rPr lang="en-US" sz="2800" b="1" dirty="0" smtClean="0">
                <a:solidFill>
                  <a:schemeClr val="tx1"/>
                </a:solidFill>
              </a:rPr>
              <a:t> </a:t>
            </a:r>
            <a:r>
              <a:rPr lang="en-US" sz="2800" b="1" dirty="0" err="1">
                <a:solidFill>
                  <a:schemeClr val="tx1"/>
                </a:solidFill>
              </a:rPr>
              <a:t>tarkib</a:t>
            </a:r>
            <a:r>
              <a:rPr lang="en-US" sz="2800" b="1" dirty="0">
                <a:solidFill>
                  <a:schemeClr val="tx1"/>
                </a:solidFill>
              </a:rPr>
              <a:t> </a:t>
            </a:r>
            <a:r>
              <a:rPr lang="en-US" sz="2800" b="1" dirty="0" err="1">
                <a:solidFill>
                  <a:schemeClr val="tx1"/>
                </a:solidFill>
              </a:rPr>
              <a:t>toptirishga</a:t>
            </a:r>
            <a:r>
              <a:rPr lang="en-US" sz="2800" b="1" dirty="0">
                <a:solidFill>
                  <a:schemeClr val="tx1"/>
                </a:solidFill>
              </a:rPr>
              <a:t> </a:t>
            </a:r>
            <a:r>
              <a:rPr lang="en-US" sz="2800" b="1" dirty="0" err="1">
                <a:solidFill>
                  <a:schemeClr val="tx1"/>
                </a:solidFill>
              </a:rPr>
              <a:t>bag‘ishlab</a:t>
            </a:r>
            <a:r>
              <a:rPr lang="en-US" sz="2800" b="1" dirty="0">
                <a:solidFill>
                  <a:schemeClr val="tx1"/>
                </a:solidFill>
              </a:rPr>
              <a:t>, </a:t>
            </a:r>
            <a:r>
              <a:rPr lang="en-US" sz="2800" b="1" dirty="0" err="1">
                <a:solidFill>
                  <a:schemeClr val="tx1"/>
                </a:solidFill>
              </a:rPr>
              <a:t>zoxiran</a:t>
            </a:r>
            <a:r>
              <a:rPr lang="en-US" sz="2800" b="1" dirty="0">
                <a:solidFill>
                  <a:schemeClr val="tx1"/>
                </a:solidFill>
              </a:rPr>
              <a:t> </a:t>
            </a:r>
            <a:r>
              <a:rPr lang="en-US" sz="2800" b="1" dirty="0" err="1">
                <a:solidFill>
                  <a:schemeClr val="tx1"/>
                </a:solidFill>
              </a:rPr>
              <a:t>va</a:t>
            </a:r>
            <a:r>
              <a:rPr lang="en-US" sz="2800" b="1" dirty="0">
                <a:solidFill>
                  <a:schemeClr val="tx1"/>
                </a:solidFill>
              </a:rPr>
              <a:t> </a:t>
            </a:r>
            <a:r>
              <a:rPr lang="en-US" sz="2800" b="1" dirty="0" err="1">
                <a:solidFill>
                  <a:schemeClr val="tx1"/>
                </a:solidFill>
              </a:rPr>
              <a:t>botinan</a:t>
            </a:r>
            <a:r>
              <a:rPr lang="en-US" sz="2800" b="1" dirty="0">
                <a:solidFill>
                  <a:schemeClr val="tx1"/>
                </a:solidFill>
              </a:rPr>
              <a:t> </a:t>
            </a:r>
            <a:r>
              <a:rPr lang="en-US" sz="2800" b="1" dirty="0" err="1">
                <a:solidFill>
                  <a:schemeClr val="tx1"/>
                </a:solidFill>
              </a:rPr>
              <a:t>pok</a:t>
            </a:r>
            <a:r>
              <a:rPr lang="en-US" sz="2800" b="1" dirty="0">
                <a:solidFill>
                  <a:schemeClr val="tx1"/>
                </a:solidFill>
              </a:rPr>
              <a:t> </a:t>
            </a:r>
            <a:r>
              <a:rPr lang="en-US" sz="2800" b="1" dirty="0" err="1">
                <a:solidFill>
                  <a:schemeClr val="tx1"/>
                </a:solidFill>
              </a:rPr>
              <a:t>bo‘lish</a:t>
            </a:r>
            <a:r>
              <a:rPr lang="en-US" sz="2800" b="1" dirty="0">
                <a:solidFill>
                  <a:schemeClr val="tx1"/>
                </a:solidFill>
              </a:rPr>
              <a:t>, </a:t>
            </a:r>
            <a:r>
              <a:rPr lang="en-US" sz="2800" b="1" dirty="0" err="1">
                <a:solidFill>
                  <a:schemeClr val="tx1"/>
                </a:solidFill>
              </a:rPr>
              <a:t>o‘z</a:t>
            </a:r>
            <a:r>
              <a:rPr lang="en-US" sz="2800" b="1" dirty="0">
                <a:solidFill>
                  <a:schemeClr val="tx1"/>
                </a:solidFill>
              </a:rPr>
              <a:t> </a:t>
            </a:r>
            <a:r>
              <a:rPr lang="en-US" sz="2800" b="1" dirty="0" err="1">
                <a:solidFill>
                  <a:schemeClr val="tx1"/>
                </a:solidFill>
              </a:rPr>
              <a:t>ezgu</a:t>
            </a:r>
            <a:r>
              <a:rPr lang="en-US" sz="2800" b="1" dirty="0">
                <a:solidFill>
                  <a:schemeClr val="tx1"/>
                </a:solidFill>
              </a:rPr>
              <a:t> </a:t>
            </a:r>
            <a:r>
              <a:rPr lang="en-US" sz="2800" b="1" dirty="0" err="1">
                <a:solidFill>
                  <a:schemeClr val="tx1"/>
                </a:solidFill>
              </a:rPr>
              <a:t>niyatlarini</a:t>
            </a:r>
            <a:r>
              <a:rPr lang="en-US" sz="2800" b="1" dirty="0">
                <a:solidFill>
                  <a:schemeClr val="tx1"/>
                </a:solidFill>
              </a:rPr>
              <a:t> </a:t>
            </a:r>
            <a:r>
              <a:rPr lang="en-US" sz="2800" b="1" dirty="0" err="1">
                <a:solidFill>
                  <a:schemeClr val="tx1"/>
                </a:solidFill>
              </a:rPr>
              <a:t>amalga</a:t>
            </a:r>
            <a:r>
              <a:rPr lang="en-US" sz="2800" b="1" dirty="0">
                <a:solidFill>
                  <a:schemeClr val="tx1"/>
                </a:solidFill>
              </a:rPr>
              <a:t> </a:t>
            </a:r>
            <a:r>
              <a:rPr lang="en-US" sz="2800" b="1" dirty="0" err="1">
                <a:solidFill>
                  <a:schemeClr val="tx1"/>
                </a:solidFill>
              </a:rPr>
              <a:t>oshirish</a:t>
            </a:r>
            <a:r>
              <a:rPr lang="en-US" sz="2800" b="1" dirty="0">
                <a:solidFill>
                  <a:schemeClr val="tx1"/>
                </a:solidFill>
              </a:rPr>
              <a:t> </a:t>
            </a:r>
            <a:r>
              <a:rPr lang="en-US" sz="2800" b="1" dirty="0" err="1">
                <a:solidFill>
                  <a:schemeClr val="tx1"/>
                </a:solidFill>
              </a:rPr>
              <a:t>uchun</a:t>
            </a:r>
            <a:r>
              <a:rPr lang="en-US" sz="2800" b="1" dirty="0">
                <a:solidFill>
                  <a:schemeClr val="tx1"/>
                </a:solidFill>
              </a:rPr>
              <a:t> </a:t>
            </a:r>
            <a:r>
              <a:rPr lang="en-US" sz="2800" b="1" dirty="0" err="1">
                <a:solidFill>
                  <a:schemeClr val="tx1"/>
                </a:solidFill>
              </a:rPr>
              <a:t>jamoa</a:t>
            </a:r>
            <a:r>
              <a:rPr lang="en-US" sz="2800" b="1" dirty="0">
                <a:solidFill>
                  <a:schemeClr val="tx1"/>
                </a:solidFill>
              </a:rPr>
              <a:t> </a:t>
            </a:r>
            <a:r>
              <a:rPr lang="en-US" sz="2800" b="1" dirty="0" err="1">
                <a:solidFill>
                  <a:schemeClr val="tx1"/>
                </a:solidFill>
              </a:rPr>
              <a:t>bo‘lib</a:t>
            </a:r>
            <a:r>
              <a:rPr lang="en-US" sz="2800" b="1" dirty="0">
                <a:solidFill>
                  <a:schemeClr val="tx1"/>
                </a:solidFill>
              </a:rPr>
              <a:t> </a:t>
            </a:r>
            <a:r>
              <a:rPr lang="en-US" sz="2800" b="1" dirty="0" err="1" smtClean="0">
                <a:solidFill>
                  <a:schemeClr val="tx1"/>
                </a:solidFill>
              </a:rPr>
              <a:t>uyushgan</a:t>
            </a:r>
            <a:r>
              <a:rPr lang="en-US" sz="2800" b="1" dirty="0" smtClean="0">
                <a:solidFill>
                  <a:schemeClr val="tx1"/>
                </a:solidFill>
              </a:rPr>
              <a:t>. </a:t>
            </a:r>
            <a:r>
              <a:rPr lang="en-US" sz="2800" b="1" dirty="0" err="1" smtClean="0">
                <a:solidFill>
                  <a:schemeClr val="tx1"/>
                </a:solidFill>
              </a:rPr>
              <a:t>Bunday</a:t>
            </a:r>
            <a:r>
              <a:rPr lang="en-US" sz="2800" b="1" dirty="0" smtClean="0">
                <a:solidFill>
                  <a:schemeClr val="tx1"/>
                </a:solidFill>
              </a:rPr>
              <a:t> </a:t>
            </a:r>
            <a:r>
              <a:rPr lang="en-US" sz="2800" b="1" dirty="0" err="1">
                <a:solidFill>
                  <a:schemeClr val="tx1"/>
                </a:solidFill>
              </a:rPr>
              <a:t>yoshlarni</a:t>
            </a:r>
            <a:r>
              <a:rPr lang="en-US" sz="2800" b="1" dirty="0">
                <a:solidFill>
                  <a:schemeClr val="tx1"/>
                </a:solidFill>
              </a:rPr>
              <a:t> </a:t>
            </a:r>
            <a:r>
              <a:rPr lang="en-US" sz="2800" b="1" dirty="0" err="1">
                <a:solidFill>
                  <a:schemeClr val="tx1"/>
                </a:solidFill>
              </a:rPr>
              <a:t>javonmardlar</a:t>
            </a:r>
            <a:r>
              <a:rPr lang="en-US" sz="2800" b="1" dirty="0">
                <a:solidFill>
                  <a:schemeClr val="tx1"/>
                </a:solidFill>
              </a:rPr>
              <a:t> </a:t>
            </a:r>
            <a:r>
              <a:rPr lang="en-US" sz="2800" b="1" dirty="0" err="1">
                <a:solidFill>
                  <a:schemeClr val="tx1"/>
                </a:solidFill>
              </a:rPr>
              <a:t>yoki</a:t>
            </a:r>
            <a:r>
              <a:rPr lang="en-US" sz="2800" b="1" dirty="0">
                <a:solidFill>
                  <a:schemeClr val="tx1"/>
                </a:solidFill>
              </a:rPr>
              <a:t> </a:t>
            </a:r>
            <a:r>
              <a:rPr lang="en-US" sz="2800" b="1" dirty="0" err="1">
                <a:solidFill>
                  <a:schemeClr val="tx1"/>
                </a:solidFill>
              </a:rPr>
              <a:t>futuvvatlar</a:t>
            </a:r>
            <a:r>
              <a:rPr lang="en-US" sz="2800" b="1" dirty="0">
                <a:solidFill>
                  <a:schemeClr val="tx1"/>
                </a:solidFill>
              </a:rPr>
              <a:t> deb </a:t>
            </a:r>
            <a:r>
              <a:rPr lang="en-US" sz="2800" b="1" dirty="0" err="1">
                <a:solidFill>
                  <a:schemeClr val="tx1"/>
                </a:solidFill>
              </a:rPr>
              <a:t>atashgan</a:t>
            </a:r>
            <a:r>
              <a:rPr lang="en-US" sz="2800" b="1" dirty="0">
                <a:solidFill>
                  <a:schemeClr val="tx1"/>
                </a:solidFill>
              </a:rPr>
              <a:t>. </a:t>
            </a:r>
            <a:r>
              <a:rPr lang="en-US" sz="2800" b="1" dirty="0" err="1">
                <a:solidFill>
                  <a:schemeClr val="tx1"/>
                </a:solidFill>
              </a:rPr>
              <a:t>Ular</a:t>
            </a:r>
            <a:r>
              <a:rPr lang="en-US" sz="2800" b="1" dirty="0">
                <a:solidFill>
                  <a:schemeClr val="tx1"/>
                </a:solidFill>
              </a:rPr>
              <a:t> </a:t>
            </a:r>
            <a:r>
              <a:rPr lang="en-US" sz="2800" b="1" dirty="0" err="1">
                <a:solidFill>
                  <a:schemeClr val="tx1"/>
                </a:solidFill>
              </a:rPr>
              <a:t>ma’naviy</a:t>
            </a:r>
            <a:r>
              <a:rPr lang="en-US" sz="2800" b="1" dirty="0">
                <a:solidFill>
                  <a:schemeClr val="tx1"/>
                </a:solidFill>
              </a:rPr>
              <a:t> </a:t>
            </a:r>
            <a:r>
              <a:rPr lang="en-US" sz="2800" b="1" dirty="0" err="1">
                <a:solidFill>
                  <a:schemeClr val="tx1"/>
                </a:solidFill>
              </a:rPr>
              <a:t>va</a:t>
            </a:r>
            <a:r>
              <a:rPr lang="en-US" sz="2800" b="1" dirty="0">
                <a:solidFill>
                  <a:schemeClr val="tx1"/>
                </a:solidFill>
              </a:rPr>
              <a:t> </a:t>
            </a:r>
            <a:r>
              <a:rPr lang="en-US" sz="2800" b="1" dirty="0" err="1">
                <a:solidFill>
                  <a:schemeClr val="tx1"/>
                </a:solidFill>
              </a:rPr>
              <a:t>jismoniy</a:t>
            </a:r>
            <a:r>
              <a:rPr lang="en-US" sz="2800" b="1" dirty="0">
                <a:solidFill>
                  <a:schemeClr val="tx1"/>
                </a:solidFill>
              </a:rPr>
              <a:t> </a:t>
            </a:r>
            <a:r>
              <a:rPr lang="en-US" sz="2800" b="1" dirty="0" err="1" smtClean="0">
                <a:solidFill>
                  <a:schemeClr val="tx1"/>
                </a:solidFill>
              </a:rPr>
              <a:t>yetuklikka</a:t>
            </a:r>
            <a:r>
              <a:rPr lang="en-US" sz="2800" b="1" dirty="0" smtClean="0">
                <a:solidFill>
                  <a:schemeClr val="tx1"/>
                </a:solidFill>
              </a:rPr>
              <a:t> </a:t>
            </a:r>
            <a:r>
              <a:rPr lang="en-US" sz="2800" b="1" dirty="0" err="1">
                <a:solidFill>
                  <a:schemeClr val="tx1"/>
                </a:solidFill>
              </a:rPr>
              <a:t>intilgan</a:t>
            </a:r>
            <a:r>
              <a:rPr lang="en-US" sz="2800" b="1" dirty="0">
                <a:solidFill>
                  <a:schemeClr val="tx1"/>
                </a:solidFill>
              </a:rPr>
              <a:t>, </a:t>
            </a:r>
            <a:r>
              <a:rPr lang="en-US" sz="2800" b="1" dirty="0" err="1">
                <a:solidFill>
                  <a:schemeClr val="tx1"/>
                </a:solidFill>
              </a:rPr>
              <a:t>mardlik</a:t>
            </a:r>
            <a:r>
              <a:rPr lang="en-US" sz="2800" b="1" dirty="0">
                <a:solidFill>
                  <a:schemeClr val="tx1"/>
                </a:solidFill>
              </a:rPr>
              <a:t> </a:t>
            </a:r>
            <a:r>
              <a:rPr lang="en-US" sz="2800" b="1" dirty="0" err="1">
                <a:solidFill>
                  <a:schemeClr val="tx1"/>
                </a:solidFill>
              </a:rPr>
              <a:t>va</a:t>
            </a:r>
            <a:r>
              <a:rPr lang="en-US" sz="2800" b="1" dirty="0">
                <a:solidFill>
                  <a:schemeClr val="tx1"/>
                </a:solidFill>
              </a:rPr>
              <a:t> </a:t>
            </a:r>
            <a:r>
              <a:rPr lang="en-US" sz="2800" b="1" dirty="0" err="1">
                <a:solidFill>
                  <a:schemeClr val="tx1"/>
                </a:solidFill>
              </a:rPr>
              <a:t>oliyjanoblik</a:t>
            </a:r>
            <a:r>
              <a:rPr lang="en-US" sz="2800" b="1" dirty="0">
                <a:solidFill>
                  <a:schemeClr val="tx1"/>
                </a:solidFill>
              </a:rPr>
              <a:t> </a:t>
            </a:r>
            <a:r>
              <a:rPr lang="en-US" sz="2800" b="1" dirty="0" err="1">
                <a:solidFill>
                  <a:schemeClr val="tx1"/>
                </a:solidFill>
              </a:rPr>
              <a:t>namunasini</a:t>
            </a:r>
            <a:r>
              <a:rPr lang="en-US" sz="2800" b="1" dirty="0">
                <a:solidFill>
                  <a:schemeClr val="tx1"/>
                </a:solidFill>
              </a:rPr>
              <a:t> </a:t>
            </a:r>
            <a:r>
              <a:rPr lang="en-US" sz="2800" b="1" dirty="0" err="1" smtClean="0">
                <a:solidFill>
                  <a:schemeClr val="tx1"/>
                </a:solidFill>
              </a:rPr>
              <a:t>ko‘rsatgan.Ularning</a:t>
            </a:r>
            <a:r>
              <a:rPr lang="en-US" sz="2800" b="1" dirty="0" smtClean="0">
                <a:solidFill>
                  <a:schemeClr val="tx1"/>
                </a:solidFill>
              </a:rPr>
              <a:t> </a:t>
            </a:r>
            <a:r>
              <a:rPr lang="en-US" sz="2800" b="1" dirty="0" err="1">
                <a:solidFill>
                  <a:schemeClr val="tx1"/>
                </a:solidFill>
              </a:rPr>
              <a:t>o‘z</a:t>
            </a:r>
            <a:r>
              <a:rPr lang="en-US" sz="2800" b="1" dirty="0">
                <a:solidFill>
                  <a:schemeClr val="tx1"/>
                </a:solidFill>
              </a:rPr>
              <a:t> </a:t>
            </a:r>
            <a:r>
              <a:rPr lang="en-US" sz="2800" b="1" dirty="0" err="1">
                <a:solidFill>
                  <a:schemeClr val="tx1"/>
                </a:solidFill>
              </a:rPr>
              <a:t>jamoasi</a:t>
            </a:r>
            <a:r>
              <a:rPr lang="en-US" sz="2800" b="1" dirty="0">
                <a:solidFill>
                  <a:schemeClr val="tx1"/>
                </a:solidFill>
              </a:rPr>
              <a:t>, </a:t>
            </a:r>
            <a:r>
              <a:rPr lang="en-US" sz="2800" b="1" dirty="0" err="1">
                <a:solidFill>
                  <a:schemeClr val="tx1"/>
                </a:solidFill>
              </a:rPr>
              <a:t>piri</a:t>
            </a:r>
            <a:r>
              <a:rPr lang="en-US" sz="2800" b="1" dirty="0">
                <a:solidFill>
                  <a:schemeClr val="tx1"/>
                </a:solidFill>
              </a:rPr>
              <a:t>, </a:t>
            </a:r>
            <a:r>
              <a:rPr lang="en-US" sz="2800" b="1" dirty="0" err="1">
                <a:solidFill>
                  <a:schemeClr val="tx1"/>
                </a:solidFill>
              </a:rPr>
              <a:t>ustozlari</a:t>
            </a:r>
            <a:r>
              <a:rPr lang="en-US" sz="2800" b="1" dirty="0">
                <a:solidFill>
                  <a:schemeClr val="tx1"/>
                </a:solidFill>
              </a:rPr>
              <a:t>, </a:t>
            </a:r>
            <a:r>
              <a:rPr lang="en-US" sz="2800" b="1" dirty="0" err="1">
                <a:solidFill>
                  <a:schemeClr val="tx1"/>
                </a:solidFill>
              </a:rPr>
              <a:t>yig‘iladigan</a:t>
            </a:r>
            <a:r>
              <a:rPr lang="en-US" sz="2800" b="1" dirty="0">
                <a:solidFill>
                  <a:schemeClr val="tx1"/>
                </a:solidFill>
              </a:rPr>
              <a:t> </a:t>
            </a:r>
            <a:r>
              <a:rPr lang="en-US" sz="2800" b="1" dirty="0" err="1">
                <a:solidFill>
                  <a:schemeClr val="tx1"/>
                </a:solidFill>
              </a:rPr>
              <a:t>joylari</a:t>
            </a:r>
            <a:r>
              <a:rPr lang="en-US" sz="2800" b="1" dirty="0">
                <a:solidFill>
                  <a:schemeClr val="tx1"/>
                </a:solidFill>
              </a:rPr>
              <a:t> </a:t>
            </a:r>
            <a:r>
              <a:rPr lang="en-US" sz="2800" b="1" dirty="0" err="1">
                <a:solidFill>
                  <a:schemeClr val="tx1"/>
                </a:solidFill>
              </a:rPr>
              <a:t>bo‘lgan</a:t>
            </a:r>
            <a:r>
              <a:rPr lang="en-US" sz="2800" b="1" dirty="0">
                <a:solidFill>
                  <a:schemeClr val="tx1"/>
                </a:solidFill>
              </a:rPr>
              <a:t>. </a:t>
            </a:r>
            <a:r>
              <a:rPr lang="en-US" sz="2800" b="1" dirty="0" err="1">
                <a:solidFill>
                  <a:schemeClr val="tx1"/>
                </a:solidFill>
              </a:rPr>
              <a:t>Sarbadorlar</a:t>
            </a:r>
            <a:r>
              <a:rPr lang="en-US" sz="2800" b="1" dirty="0">
                <a:solidFill>
                  <a:schemeClr val="tx1"/>
                </a:solidFill>
              </a:rPr>
              <a:t> Abu Muslim, </a:t>
            </a:r>
            <a:r>
              <a:rPr lang="en-US" sz="2800" b="1" dirty="0" err="1" smtClean="0">
                <a:solidFill>
                  <a:schemeClr val="tx1"/>
                </a:solidFill>
              </a:rPr>
              <a:t>Yaqub</a:t>
            </a:r>
            <a:r>
              <a:rPr lang="en-US" sz="2800" b="1" dirty="0" smtClean="0">
                <a:solidFill>
                  <a:schemeClr val="tx1"/>
                </a:solidFill>
              </a:rPr>
              <a:t> </a:t>
            </a:r>
            <a:r>
              <a:rPr lang="en-US" sz="2800" b="1" dirty="0">
                <a:solidFill>
                  <a:schemeClr val="tx1"/>
                </a:solidFill>
              </a:rPr>
              <a:t>ibn Lays, </a:t>
            </a:r>
            <a:r>
              <a:rPr lang="en-US" sz="2800" b="1" dirty="0" err="1">
                <a:solidFill>
                  <a:schemeClr val="tx1"/>
                </a:solidFill>
              </a:rPr>
              <a:t>Maxmud</a:t>
            </a:r>
            <a:r>
              <a:rPr lang="en-US" sz="2800" b="1" dirty="0">
                <a:solidFill>
                  <a:schemeClr val="tx1"/>
                </a:solidFill>
              </a:rPr>
              <a:t> </a:t>
            </a:r>
            <a:r>
              <a:rPr lang="en-US" sz="2800" b="1" dirty="0" err="1">
                <a:solidFill>
                  <a:schemeClr val="tx1"/>
                </a:solidFill>
              </a:rPr>
              <a:t>Torobiy</a:t>
            </a:r>
            <a:r>
              <a:rPr lang="en-US" sz="2800" b="1" dirty="0">
                <a:solidFill>
                  <a:schemeClr val="tx1"/>
                </a:solidFill>
              </a:rPr>
              <a:t> </a:t>
            </a:r>
            <a:r>
              <a:rPr lang="en-US" sz="2800" b="1" dirty="0" err="1">
                <a:solidFill>
                  <a:schemeClr val="tx1"/>
                </a:solidFill>
              </a:rPr>
              <a:t>kabi</a:t>
            </a:r>
            <a:r>
              <a:rPr lang="en-US" sz="2800" b="1" dirty="0">
                <a:solidFill>
                  <a:schemeClr val="tx1"/>
                </a:solidFill>
              </a:rPr>
              <a:t> </a:t>
            </a:r>
            <a:r>
              <a:rPr lang="en-US" sz="2800" b="1" dirty="0" err="1" smtClean="0">
                <a:solidFill>
                  <a:schemeClr val="tx1"/>
                </a:solidFill>
              </a:rPr>
              <a:t>qahramonlarimiz</a:t>
            </a:r>
            <a:r>
              <a:rPr lang="en-US" sz="2800" b="1" dirty="0" smtClean="0">
                <a:solidFill>
                  <a:schemeClr val="tx1"/>
                </a:solidFill>
              </a:rPr>
              <a:t> </a:t>
            </a:r>
            <a:r>
              <a:rPr lang="en-US" sz="2800" b="1" dirty="0">
                <a:solidFill>
                  <a:schemeClr val="tx1"/>
                </a:solidFill>
              </a:rPr>
              <a:t>h</a:t>
            </a:r>
            <a:r>
              <a:rPr lang="en-US" sz="2800" b="1" dirty="0" smtClean="0">
                <a:solidFill>
                  <a:schemeClr val="tx1"/>
                </a:solidFill>
              </a:rPr>
              <a:t>am </a:t>
            </a:r>
            <a:r>
              <a:rPr lang="en-US" sz="2800" b="1" dirty="0" err="1">
                <a:solidFill>
                  <a:schemeClr val="tx1"/>
                </a:solidFill>
              </a:rPr>
              <a:t>o‘z</a:t>
            </a:r>
            <a:r>
              <a:rPr lang="en-US" sz="2800" b="1" dirty="0">
                <a:solidFill>
                  <a:schemeClr val="tx1"/>
                </a:solidFill>
              </a:rPr>
              <a:t> </a:t>
            </a:r>
            <a:r>
              <a:rPr lang="en-US" sz="2800" b="1" dirty="0" err="1">
                <a:solidFill>
                  <a:schemeClr val="tx1"/>
                </a:solidFill>
              </a:rPr>
              <a:t>vaqtida</a:t>
            </a:r>
            <a:r>
              <a:rPr lang="en-US" sz="2800" b="1" dirty="0">
                <a:solidFill>
                  <a:schemeClr val="tx1"/>
                </a:solidFill>
              </a:rPr>
              <a:t> </a:t>
            </a:r>
            <a:r>
              <a:rPr lang="en-US" sz="2800" b="1" dirty="0" err="1">
                <a:solidFill>
                  <a:schemeClr val="tx1"/>
                </a:solidFill>
              </a:rPr>
              <a:t>javonmardlar</a:t>
            </a:r>
            <a:r>
              <a:rPr lang="en-US" sz="2800" b="1" dirty="0">
                <a:solidFill>
                  <a:schemeClr val="tx1"/>
                </a:solidFill>
              </a:rPr>
              <a:t> </a:t>
            </a:r>
            <a:r>
              <a:rPr lang="en-US" sz="2800" b="1" dirty="0" err="1">
                <a:solidFill>
                  <a:schemeClr val="tx1"/>
                </a:solidFill>
              </a:rPr>
              <a:t>bo‘lishgan</a:t>
            </a:r>
            <a:r>
              <a:rPr lang="en-US" sz="2800" b="1" dirty="0">
                <a:solidFill>
                  <a:schemeClr val="tx1"/>
                </a:solidFill>
              </a:rPr>
              <a:t>.</a:t>
            </a:r>
            <a:endParaRPr lang="ru-RU" sz="2800" b="1" dirty="0">
              <a:solidFill>
                <a:schemeClr val="tx1"/>
              </a:solidFill>
            </a:endParaRPr>
          </a:p>
        </p:txBody>
      </p:sp>
    </p:spTree>
    <p:extLst>
      <p:ext uri="{BB962C8B-B14F-4D97-AF65-F5344CB8AC3E}">
        <p14:creationId xmlns:p14="http://schemas.microsoft.com/office/powerpoint/2010/main" val="3902553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TextBox 3"/>
          <p:cNvSpPr txBox="1"/>
          <p:nvPr/>
        </p:nvSpPr>
        <p:spPr>
          <a:xfrm>
            <a:off x="203200" y="404631"/>
            <a:ext cx="9350233" cy="3108543"/>
          </a:xfrm>
          <a:prstGeom prst="rect">
            <a:avLst/>
          </a:prstGeom>
          <a:solidFill>
            <a:schemeClr val="bg1">
              <a:alpha val="80000"/>
            </a:schemeClr>
          </a:solidFill>
        </p:spPr>
        <p:txBody>
          <a:bodyPr wrap="square" rtlCol="0">
            <a:spAutoFit/>
          </a:bodyPr>
          <a:lstStyle/>
          <a:p>
            <a:pPr algn="just"/>
            <a:r>
              <a:rPr lang="en-US" sz="2800" b="1" dirty="0" smtClean="0"/>
              <a:t>    </a:t>
            </a:r>
            <a:r>
              <a:rPr lang="en-US" sz="2800" b="1" dirty="0" err="1" smtClean="0"/>
              <a:t>Odatda</a:t>
            </a:r>
            <a:r>
              <a:rPr lang="en-US" sz="2800" b="1" dirty="0" smtClean="0"/>
              <a:t> </a:t>
            </a:r>
            <a:r>
              <a:rPr lang="en-US" sz="2800" b="1" dirty="0" err="1"/>
              <a:t>futuvvat</a:t>
            </a:r>
            <a:r>
              <a:rPr lang="en-US" sz="2800" b="1" dirty="0"/>
              <a:t> </a:t>
            </a:r>
            <a:r>
              <a:rPr lang="en-US" sz="2800" b="1" dirty="0" err="1"/>
              <a:t>sifatlari</a:t>
            </a:r>
            <a:r>
              <a:rPr lang="en-US" sz="2800" b="1" dirty="0"/>
              <a:t> </a:t>
            </a:r>
            <a:r>
              <a:rPr lang="en-US" sz="2800" b="1" dirty="0" err="1"/>
              <a:t>mavjud</a:t>
            </a:r>
            <a:r>
              <a:rPr lang="en-US" sz="2800" b="1" dirty="0"/>
              <a:t> </a:t>
            </a:r>
            <a:r>
              <a:rPr lang="en-US" sz="2800" b="1" dirty="0" err="1"/>
              <a:t>kishini</a:t>
            </a:r>
            <a:r>
              <a:rPr lang="en-US" sz="2800" b="1" dirty="0"/>
              <a:t> </a:t>
            </a:r>
            <a:r>
              <a:rPr lang="en-US" sz="2800" b="1" dirty="0" err="1"/>
              <a:t>fatiy</a:t>
            </a:r>
            <a:r>
              <a:rPr lang="en-US" sz="2800" b="1" dirty="0"/>
              <a:t> </a:t>
            </a:r>
            <a:r>
              <a:rPr lang="en-US" sz="2800" b="1" dirty="0" err="1"/>
              <a:t>deganlar</a:t>
            </a:r>
            <a:r>
              <a:rPr lang="en-US" sz="2800" b="1" dirty="0"/>
              <a:t>. </a:t>
            </a:r>
            <a:r>
              <a:rPr lang="en-US" sz="2800" b="1" dirty="0" err="1"/>
              <a:t>Fatiylarning</a:t>
            </a:r>
            <a:r>
              <a:rPr lang="en-US" sz="2800" b="1" dirty="0"/>
              <a:t> </a:t>
            </a:r>
            <a:r>
              <a:rPr lang="en-US" sz="2800" b="1" dirty="0" err="1" smtClean="0"/>
              <a:t>lug‘aviy</a:t>
            </a:r>
            <a:r>
              <a:rPr lang="en-US" sz="2800" b="1" dirty="0" smtClean="0"/>
              <a:t> </a:t>
            </a:r>
            <a:r>
              <a:rPr lang="en-US" sz="2800" b="1" dirty="0" err="1"/>
              <a:t>ma’nosi</a:t>
            </a:r>
            <a:r>
              <a:rPr lang="en-US" sz="2800" b="1" dirty="0"/>
              <a:t> — </a:t>
            </a:r>
            <a:r>
              <a:rPr lang="en-US" sz="2800" b="1" dirty="0" err="1"/>
              <a:t>yoshlik</a:t>
            </a:r>
            <a:r>
              <a:rPr lang="en-US" sz="2800" b="1" dirty="0"/>
              <a:t>. Bu </a:t>
            </a:r>
            <a:r>
              <a:rPr lang="en-US" sz="2800" b="1" dirty="0" err="1"/>
              <a:t>so‘z</a:t>
            </a:r>
            <a:r>
              <a:rPr lang="en-US" sz="2800" b="1" dirty="0"/>
              <a:t> </a:t>
            </a:r>
            <a:r>
              <a:rPr lang="en-US" sz="2800" b="1" dirty="0" err="1"/>
              <a:t>yosh</a:t>
            </a:r>
            <a:r>
              <a:rPr lang="en-US" sz="2800" b="1" dirty="0"/>
              <a:t> </a:t>
            </a:r>
            <a:r>
              <a:rPr lang="en-US" sz="2800" b="1" dirty="0" err="1"/>
              <a:t>yigitga</a:t>
            </a:r>
            <a:r>
              <a:rPr lang="en-US" sz="2800" b="1" dirty="0"/>
              <a:t> </a:t>
            </a:r>
            <a:r>
              <a:rPr lang="en-US" sz="2800" b="1" dirty="0" err="1"/>
              <a:t>nisbat</a:t>
            </a:r>
            <a:r>
              <a:rPr lang="en-US" sz="2800" b="1" dirty="0"/>
              <a:t> </a:t>
            </a:r>
            <a:r>
              <a:rPr lang="en-US" sz="2800" b="1" dirty="0" err="1"/>
              <a:t>berilgan</a:t>
            </a:r>
            <a:r>
              <a:rPr lang="en-US" sz="2800" b="1" dirty="0"/>
              <a:t>. </a:t>
            </a:r>
            <a:r>
              <a:rPr lang="en-US" sz="2800" b="1" dirty="0" err="1"/>
              <a:t>SHu</a:t>
            </a:r>
            <a:r>
              <a:rPr lang="en-US" sz="2800" b="1" dirty="0"/>
              <a:t> </a:t>
            </a:r>
            <a:r>
              <a:rPr lang="en-US" sz="2800" b="1" dirty="0" err="1"/>
              <a:t>bilan</a:t>
            </a:r>
            <a:r>
              <a:rPr lang="en-US" sz="2800" b="1" dirty="0"/>
              <a:t> </a:t>
            </a:r>
            <a:r>
              <a:rPr lang="en-US" sz="2800" b="1" dirty="0" err="1"/>
              <a:t>birga</a:t>
            </a:r>
            <a:r>
              <a:rPr lang="en-US" sz="2800" b="1" dirty="0"/>
              <a:t> </a:t>
            </a:r>
            <a:r>
              <a:rPr lang="en-US" sz="2800" b="1" dirty="0" err="1"/>
              <a:t>majoziy</a:t>
            </a:r>
            <a:r>
              <a:rPr lang="en-US" sz="2800" b="1" dirty="0"/>
              <a:t> </a:t>
            </a:r>
            <a:r>
              <a:rPr lang="en-US" sz="2800" b="1" dirty="0" err="1"/>
              <a:t>ma’noda</a:t>
            </a:r>
            <a:r>
              <a:rPr lang="en-US" sz="2800" b="1" dirty="0"/>
              <a:t> </a:t>
            </a:r>
            <a:r>
              <a:rPr lang="en-US" sz="2800" b="1" dirty="0" err="1"/>
              <a:t>insoniy</a:t>
            </a:r>
            <a:r>
              <a:rPr lang="en-US" sz="2800" b="1" dirty="0"/>
              <a:t> </a:t>
            </a:r>
            <a:r>
              <a:rPr lang="en-US" sz="2800" b="1" dirty="0" err="1"/>
              <a:t>fazilatlar</a:t>
            </a:r>
            <a:r>
              <a:rPr lang="en-US" sz="2800" b="1" dirty="0"/>
              <a:t> </a:t>
            </a:r>
            <a:r>
              <a:rPr lang="en-US" sz="2800" b="1" dirty="0" err="1"/>
              <a:t>nuqtai</a:t>
            </a:r>
            <a:r>
              <a:rPr lang="en-US" sz="2800" b="1" dirty="0"/>
              <a:t> </a:t>
            </a:r>
            <a:r>
              <a:rPr lang="en-US" sz="2800" b="1" dirty="0" err="1"/>
              <a:t>nazaridan</a:t>
            </a:r>
            <a:r>
              <a:rPr lang="en-US" sz="2800" b="1" dirty="0"/>
              <a:t> </a:t>
            </a:r>
            <a:r>
              <a:rPr lang="en-US" sz="2800" b="1" dirty="0" err="1"/>
              <a:t>kamolat</a:t>
            </a:r>
            <a:r>
              <a:rPr lang="en-US" sz="2800" b="1" dirty="0"/>
              <a:t> </a:t>
            </a:r>
            <a:r>
              <a:rPr lang="en-US" sz="2800" b="1" dirty="0" err="1"/>
              <a:t>chegarasini</a:t>
            </a:r>
            <a:r>
              <a:rPr lang="en-US" sz="2800" b="1" dirty="0"/>
              <a:t> </a:t>
            </a:r>
            <a:r>
              <a:rPr lang="en-US" sz="2800" b="1" dirty="0" err="1"/>
              <a:t>zabt</a:t>
            </a:r>
            <a:r>
              <a:rPr lang="en-US" sz="2800" b="1" dirty="0"/>
              <a:t> </a:t>
            </a:r>
            <a:r>
              <a:rPr lang="en-US" sz="2800" b="1" dirty="0" err="1"/>
              <a:t>etgan</a:t>
            </a:r>
            <a:r>
              <a:rPr lang="en-US" sz="2800" b="1" dirty="0"/>
              <a:t> </a:t>
            </a:r>
            <a:r>
              <a:rPr lang="en-US" sz="2800" b="1" dirty="0" err="1"/>
              <a:t>olamga</a:t>
            </a:r>
            <a:r>
              <a:rPr lang="en-US" sz="2800" b="1" dirty="0"/>
              <a:t> - </a:t>
            </a:r>
            <a:r>
              <a:rPr lang="en-US" sz="2800" b="1" dirty="0" err="1"/>
              <a:t>yoshlarga</a:t>
            </a:r>
            <a:r>
              <a:rPr lang="en-US" sz="2800" b="1" dirty="0"/>
              <a:t> </a:t>
            </a:r>
            <a:r>
              <a:rPr lang="en-US" sz="2800" b="1" dirty="0" err="1"/>
              <a:t>nisbatan</a:t>
            </a:r>
            <a:r>
              <a:rPr lang="en-US" sz="2800" b="1" dirty="0"/>
              <a:t> </a:t>
            </a:r>
            <a:r>
              <a:rPr lang="en-US" sz="2800" b="1" dirty="0" err="1"/>
              <a:t>q</a:t>
            </a:r>
            <a:r>
              <a:rPr lang="en-US" sz="2800" b="1" dirty="0" err="1" smtClean="0"/>
              <a:t>o‘llanilgan</a:t>
            </a:r>
            <a:r>
              <a:rPr lang="en-US" sz="2800" b="1" dirty="0"/>
              <a:t>.</a:t>
            </a:r>
            <a:endParaRPr lang="ru-RU" sz="2800" b="1" dirty="0"/>
          </a:p>
          <a:p>
            <a:pPr algn="just"/>
            <a:r>
              <a:rPr lang="en-US" sz="2800" b="1" dirty="0" err="1"/>
              <a:t>Javonmardlikning</a:t>
            </a:r>
            <a:r>
              <a:rPr lang="en-US" sz="2800" b="1" dirty="0"/>
              <a:t> </a:t>
            </a:r>
            <a:r>
              <a:rPr lang="en-US" sz="2800" b="1" dirty="0" err="1"/>
              <a:t>ruknlari</a:t>
            </a:r>
            <a:r>
              <a:rPr lang="en-US" sz="2800" b="1" dirty="0"/>
              <a:t> (</a:t>
            </a:r>
            <a:r>
              <a:rPr lang="en-US" sz="2800" b="1" dirty="0" err="1"/>
              <a:t>ustunlari</a:t>
            </a:r>
            <a:r>
              <a:rPr lang="en-US" sz="2800" b="1" dirty="0"/>
              <a:t>) </a:t>
            </a:r>
            <a:r>
              <a:rPr lang="en-US" sz="2800" b="1" dirty="0" err="1"/>
              <a:t>o‘n</a:t>
            </a:r>
            <a:r>
              <a:rPr lang="en-US" sz="2800" b="1" dirty="0"/>
              <a:t> </a:t>
            </a:r>
            <a:r>
              <a:rPr lang="en-US" sz="2800" b="1" dirty="0" err="1"/>
              <a:t>ikkita</a:t>
            </a:r>
            <a:r>
              <a:rPr lang="en-US" sz="2800" b="1" dirty="0"/>
              <a:t> </a:t>
            </a:r>
            <a:r>
              <a:rPr lang="en-US" sz="2800" b="1" dirty="0" err="1"/>
              <a:t>bo‘lgan</a:t>
            </a:r>
            <a:r>
              <a:rPr lang="en-US" sz="2800" b="1" dirty="0"/>
              <a:t>: </a:t>
            </a:r>
            <a:r>
              <a:rPr lang="en-US" sz="2800" b="1" dirty="0" err="1"/>
              <a:t>oltita</a:t>
            </a:r>
            <a:r>
              <a:rPr lang="en-US" sz="2800" b="1" dirty="0"/>
              <a:t> </a:t>
            </a:r>
            <a:r>
              <a:rPr lang="en-US" sz="2800" b="1" dirty="0" err="1"/>
              <a:t>zoxiriy</a:t>
            </a:r>
            <a:r>
              <a:rPr lang="en-US" sz="2800" b="1" dirty="0"/>
              <a:t>, </a:t>
            </a:r>
            <a:r>
              <a:rPr lang="en-US" sz="2800" b="1" dirty="0" err="1"/>
              <a:t>oltita</a:t>
            </a:r>
            <a:r>
              <a:rPr lang="en-US" sz="2800" b="1" dirty="0"/>
              <a:t> </a:t>
            </a:r>
            <a:r>
              <a:rPr lang="en-US" sz="2800" b="1" dirty="0" err="1"/>
              <a:t>botiniy</a:t>
            </a:r>
            <a:r>
              <a:rPr lang="en-US" sz="2800" b="1" dirty="0" smtClean="0"/>
              <a:t>.</a:t>
            </a:r>
            <a:endParaRPr lang="ru-RU" sz="2800" b="1" dirty="0"/>
          </a:p>
        </p:txBody>
      </p:sp>
    </p:spTree>
    <p:extLst>
      <p:ext uri="{BB962C8B-B14F-4D97-AF65-F5344CB8AC3E}">
        <p14:creationId xmlns:p14="http://schemas.microsoft.com/office/powerpoint/2010/main" val="2536030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0" y="0"/>
            <a:ext cx="2647665" cy="1351129"/>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Zoxiriy</a:t>
            </a:r>
            <a:r>
              <a:rPr lang="en-US" sz="3600" b="1" dirty="0">
                <a:solidFill>
                  <a:schemeClr val="tx1"/>
                </a:solidFill>
              </a:rPr>
              <a:t> </a:t>
            </a:r>
            <a:r>
              <a:rPr lang="en-US" sz="3600" b="1" dirty="0" err="1">
                <a:solidFill>
                  <a:schemeClr val="tx1"/>
                </a:solidFill>
              </a:rPr>
              <a:t>ruknlar</a:t>
            </a:r>
            <a:r>
              <a:rPr lang="en-US" sz="3600" b="1" dirty="0">
                <a:solidFill>
                  <a:schemeClr val="tx1"/>
                </a:solidFill>
              </a:rPr>
              <a:t>:</a:t>
            </a:r>
            <a:endParaRPr lang="ru-RU" sz="3600" b="1" dirty="0">
              <a:solidFill>
                <a:schemeClr val="tx1"/>
              </a:solidFill>
            </a:endParaRPr>
          </a:p>
        </p:txBody>
      </p:sp>
      <p:sp>
        <p:nvSpPr>
          <p:cNvPr id="5" name="Горизонтальный свиток 4"/>
          <p:cNvSpPr/>
          <p:nvPr/>
        </p:nvSpPr>
        <p:spPr>
          <a:xfrm>
            <a:off x="1845732" y="498143"/>
            <a:ext cx="8060267" cy="652919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smtClean="0">
              <a:solidFill>
                <a:schemeClr val="tx1"/>
              </a:solidFill>
            </a:endParaRPr>
          </a:p>
          <a:p>
            <a:pPr algn="just"/>
            <a:r>
              <a:rPr lang="en-US" sz="2600" b="1" dirty="0" smtClean="0">
                <a:solidFill>
                  <a:schemeClr val="tx1"/>
                </a:solidFill>
              </a:rPr>
              <a:t>1.G‘iybat</a:t>
            </a:r>
            <a:r>
              <a:rPr lang="en-US" sz="2600" b="1" dirty="0">
                <a:solidFill>
                  <a:schemeClr val="tx1"/>
                </a:solidFill>
              </a:rPr>
              <a:t>, </a:t>
            </a:r>
            <a:r>
              <a:rPr lang="en-US" sz="2600" b="1" dirty="0" err="1">
                <a:solidFill>
                  <a:schemeClr val="tx1"/>
                </a:solidFill>
              </a:rPr>
              <a:t>yolgon</a:t>
            </a:r>
            <a:r>
              <a:rPr lang="en-US" sz="2600" b="1" dirty="0">
                <a:solidFill>
                  <a:schemeClr val="tx1"/>
                </a:solidFill>
              </a:rPr>
              <a:t>, </a:t>
            </a:r>
            <a:r>
              <a:rPr lang="en-US" sz="2600" b="1" dirty="0" err="1">
                <a:solidFill>
                  <a:schemeClr val="tx1"/>
                </a:solidFill>
              </a:rPr>
              <a:t>bo‘xton</a:t>
            </a:r>
            <a:r>
              <a:rPr lang="en-US" sz="2600" b="1" dirty="0">
                <a:solidFill>
                  <a:schemeClr val="tx1"/>
                </a:solidFill>
              </a:rPr>
              <a:t>, </a:t>
            </a:r>
            <a:r>
              <a:rPr lang="en-US" sz="2600" b="1" dirty="0" err="1">
                <a:solidFill>
                  <a:schemeClr val="tx1"/>
                </a:solidFill>
              </a:rPr>
              <a:t>behuda</a:t>
            </a:r>
            <a:r>
              <a:rPr lang="en-US" sz="2600" b="1" dirty="0">
                <a:solidFill>
                  <a:schemeClr val="tx1"/>
                </a:solidFill>
              </a:rPr>
              <a:t> </a:t>
            </a:r>
            <a:r>
              <a:rPr lang="en-US" sz="2600" b="1" dirty="0" err="1">
                <a:solidFill>
                  <a:schemeClr val="tx1"/>
                </a:solidFill>
              </a:rPr>
              <a:t>so‘zdan</a:t>
            </a:r>
            <a:r>
              <a:rPr lang="en-US" sz="2600" b="1" dirty="0">
                <a:solidFill>
                  <a:schemeClr val="tx1"/>
                </a:solidFill>
              </a:rPr>
              <a:t> </a:t>
            </a:r>
            <a:r>
              <a:rPr lang="en-US" sz="2600" b="1" dirty="0" err="1">
                <a:solidFill>
                  <a:schemeClr val="tx1"/>
                </a:solidFill>
              </a:rPr>
              <a:t>tilni</a:t>
            </a:r>
            <a:r>
              <a:rPr lang="en-US" sz="2600" b="1" dirty="0">
                <a:solidFill>
                  <a:schemeClr val="tx1"/>
                </a:solidFill>
              </a:rPr>
              <a:t> </a:t>
            </a:r>
            <a:r>
              <a:rPr lang="en-US" sz="2600" b="1" dirty="0" err="1">
                <a:solidFill>
                  <a:schemeClr val="tx1"/>
                </a:solidFill>
              </a:rPr>
              <a:t>pshyish</a:t>
            </a:r>
            <a:r>
              <a:rPr lang="en-US" sz="2600" b="1" dirty="0">
                <a:solidFill>
                  <a:schemeClr val="tx1"/>
                </a:solidFill>
              </a:rPr>
              <a:t>.</a:t>
            </a:r>
            <a:endParaRPr lang="ru-RU" sz="2600" b="1" dirty="0">
              <a:solidFill>
                <a:schemeClr val="tx1"/>
              </a:solidFill>
            </a:endParaRPr>
          </a:p>
          <a:p>
            <a:pPr algn="just"/>
            <a:r>
              <a:rPr lang="en-US" sz="2600" b="1" dirty="0">
                <a:solidFill>
                  <a:schemeClr val="tx1"/>
                </a:solidFill>
              </a:rPr>
              <a:t>2.Nojo‘ya, </a:t>
            </a:r>
            <a:r>
              <a:rPr lang="en-US" sz="2600" b="1" dirty="0" err="1">
                <a:solidFill>
                  <a:schemeClr val="tx1"/>
                </a:solidFill>
              </a:rPr>
              <a:t>nomakbul</a:t>
            </a:r>
            <a:r>
              <a:rPr lang="en-US" sz="2600" b="1" dirty="0">
                <a:solidFill>
                  <a:schemeClr val="tx1"/>
                </a:solidFill>
              </a:rPr>
              <a:t> </a:t>
            </a:r>
            <a:r>
              <a:rPr lang="en-US" sz="2600" b="1" dirty="0" err="1">
                <a:solidFill>
                  <a:schemeClr val="tx1"/>
                </a:solidFill>
              </a:rPr>
              <a:t>so‘zlardan</a:t>
            </a:r>
            <a:r>
              <a:rPr lang="en-US" sz="2600" b="1" dirty="0">
                <a:solidFill>
                  <a:schemeClr val="tx1"/>
                </a:solidFill>
              </a:rPr>
              <a:t> </a:t>
            </a:r>
            <a:r>
              <a:rPr lang="en-US" sz="2600" b="1" dirty="0" err="1">
                <a:solidFill>
                  <a:schemeClr val="tx1"/>
                </a:solidFill>
              </a:rPr>
              <a:t>kulokni</a:t>
            </a:r>
            <a:r>
              <a:rPr lang="en-US" sz="2600" b="1" dirty="0">
                <a:solidFill>
                  <a:schemeClr val="tx1"/>
                </a:solidFill>
              </a:rPr>
              <a:t> </a:t>
            </a:r>
            <a:r>
              <a:rPr lang="en-US" sz="2600" b="1" dirty="0" err="1">
                <a:solidFill>
                  <a:schemeClr val="tx1"/>
                </a:solidFill>
              </a:rPr>
              <a:t>berkitish</a:t>
            </a:r>
            <a:r>
              <a:rPr lang="en-US" sz="2600" b="1" dirty="0">
                <a:solidFill>
                  <a:schemeClr val="tx1"/>
                </a:solidFill>
              </a:rPr>
              <a:t>.</a:t>
            </a:r>
            <a:endParaRPr lang="ru-RU" sz="2600" b="1" dirty="0">
              <a:solidFill>
                <a:schemeClr val="tx1"/>
              </a:solidFill>
            </a:endParaRPr>
          </a:p>
          <a:p>
            <a:pPr algn="just"/>
            <a:r>
              <a:rPr lang="en-US" sz="2600" b="1" dirty="0">
                <a:solidFill>
                  <a:schemeClr val="tx1"/>
                </a:solidFill>
              </a:rPr>
              <a:t>3.Ko‘rish </a:t>
            </a:r>
            <a:r>
              <a:rPr lang="en-US" sz="2600" b="1" dirty="0" err="1">
                <a:solidFill>
                  <a:schemeClr val="tx1"/>
                </a:solidFill>
              </a:rPr>
              <a:t>nojoiz</a:t>
            </a:r>
            <a:r>
              <a:rPr lang="en-US" sz="2600" b="1" dirty="0">
                <a:solidFill>
                  <a:schemeClr val="tx1"/>
                </a:solidFill>
              </a:rPr>
              <a:t> </a:t>
            </a:r>
            <a:r>
              <a:rPr lang="en-US" sz="2600" b="1" dirty="0" err="1">
                <a:solidFill>
                  <a:schemeClr val="tx1"/>
                </a:solidFill>
              </a:rPr>
              <a:t>narsalardan</a:t>
            </a:r>
            <a:r>
              <a:rPr lang="en-US" sz="2600" b="1" dirty="0">
                <a:solidFill>
                  <a:schemeClr val="tx1"/>
                </a:solidFill>
              </a:rPr>
              <a:t> </a:t>
            </a:r>
            <a:r>
              <a:rPr lang="en-US" sz="2600" b="1" dirty="0" err="1">
                <a:solidFill>
                  <a:schemeClr val="tx1"/>
                </a:solidFill>
              </a:rPr>
              <a:t>ko‘zni</a:t>
            </a:r>
            <a:r>
              <a:rPr lang="en-US" sz="2600" b="1" dirty="0">
                <a:solidFill>
                  <a:schemeClr val="tx1"/>
                </a:solidFill>
              </a:rPr>
              <a:t> </a:t>
            </a:r>
            <a:r>
              <a:rPr lang="en-US" sz="2600" b="1" dirty="0" err="1">
                <a:solidFill>
                  <a:schemeClr val="tx1"/>
                </a:solidFill>
              </a:rPr>
              <a:t>yumish</a:t>
            </a:r>
            <a:r>
              <a:rPr lang="en-US" sz="2600" b="1" dirty="0">
                <a:solidFill>
                  <a:schemeClr val="tx1"/>
                </a:solidFill>
              </a:rPr>
              <a:t>.</a:t>
            </a:r>
            <a:endParaRPr lang="ru-RU" sz="2600" b="1" dirty="0">
              <a:solidFill>
                <a:schemeClr val="tx1"/>
              </a:solidFill>
            </a:endParaRPr>
          </a:p>
          <a:p>
            <a:pPr algn="just"/>
            <a:r>
              <a:rPr lang="en-US" sz="2600" b="1" dirty="0">
                <a:solidFill>
                  <a:schemeClr val="tx1"/>
                </a:solidFill>
              </a:rPr>
              <a:t>4.</a:t>
            </a:r>
            <a:r>
              <a:rPr lang="uz-Cyrl-UZ" sz="2600" b="1" dirty="0">
                <a:solidFill>
                  <a:schemeClr val="tx1"/>
                </a:solidFill>
              </a:rPr>
              <a:t>H</a:t>
            </a:r>
            <a:r>
              <a:rPr lang="en-US" sz="2600" b="1" dirty="0" err="1">
                <a:solidFill>
                  <a:schemeClr val="tx1"/>
                </a:solidFill>
              </a:rPr>
              <a:t>arom</a:t>
            </a:r>
            <a:r>
              <a:rPr lang="en-US" sz="2600" b="1" dirty="0">
                <a:solidFill>
                  <a:schemeClr val="tx1"/>
                </a:solidFill>
              </a:rPr>
              <a:t> </a:t>
            </a:r>
            <a:r>
              <a:rPr lang="en-US" sz="2600" b="1" dirty="0" err="1">
                <a:solidFill>
                  <a:schemeClr val="tx1"/>
                </a:solidFill>
              </a:rPr>
              <a:t>narsalardan</a:t>
            </a:r>
            <a:r>
              <a:rPr lang="en-US" sz="2600" b="1" dirty="0">
                <a:solidFill>
                  <a:schemeClr val="tx1"/>
                </a:solidFill>
              </a:rPr>
              <a:t> </a:t>
            </a:r>
            <a:r>
              <a:rPr lang="en-US" sz="2600" b="1" dirty="0" err="1">
                <a:solidFill>
                  <a:schemeClr val="tx1"/>
                </a:solidFill>
              </a:rPr>
              <a:t>ko‘lni</a:t>
            </a:r>
            <a:r>
              <a:rPr lang="en-US" sz="2600" b="1" dirty="0">
                <a:solidFill>
                  <a:schemeClr val="tx1"/>
                </a:solidFill>
              </a:rPr>
              <a:t> </a:t>
            </a:r>
            <a:r>
              <a:rPr lang="en-US" sz="2600" b="1" dirty="0" err="1">
                <a:solidFill>
                  <a:schemeClr val="tx1"/>
                </a:solidFill>
              </a:rPr>
              <a:t>tortish</a:t>
            </a:r>
            <a:r>
              <a:rPr lang="en-US" sz="2600" b="1" dirty="0">
                <a:solidFill>
                  <a:schemeClr val="tx1"/>
                </a:solidFill>
              </a:rPr>
              <a:t>.</a:t>
            </a:r>
            <a:endParaRPr lang="ru-RU" sz="2600" b="1" dirty="0">
              <a:solidFill>
                <a:schemeClr val="tx1"/>
              </a:solidFill>
            </a:endParaRPr>
          </a:p>
          <a:p>
            <a:pPr algn="just"/>
            <a:r>
              <a:rPr lang="en-US" sz="2600" b="1" dirty="0">
                <a:solidFill>
                  <a:schemeClr val="tx1"/>
                </a:solidFill>
              </a:rPr>
              <a:t>5.Borish man </a:t>
            </a:r>
            <a:r>
              <a:rPr lang="en-US" sz="2600" b="1" dirty="0" err="1">
                <a:solidFill>
                  <a:schemeClr val="tx1"/>
                </a:solidFill>
              </a:rPr>
              <a:t>kilingan</a:t>
            </a:r>
            <a:r>
              <a:rPr lang="en-US" sz="2600" b="1" dirty="0">
                <a:solidFill>
                  <a:schemeClr val="tx1"/>
                </a:solidFill>
              </a:rPr>
              <a:t> </a:t>
            </a:r>
            <a:r>
              <a:rPr lang="en-US" sz="2600" b="1" dirty="0" err="1">
                <a:solidFill>
                  <a:schemeClr val="tx1"/>
                </a:solidFill>
              </a:rPr>
              <a:t>joylardan</a:t>
            </a:r>
            <a:r>
              <a:rPr lang="en-US" sz="2600" b="1" dirty="0">
                <a:solidFill>
                  <a:schemeClr val="tx1"/>
                </a:solidFill>
              </a:rPr>
              <a:t> </a:t>
            </a:r>
            <a:r>
              <a:rPr lang="en-US" sz="2600" b="1" dirty="0" err="1">
                <a:solidFill>
                  <a:schemeClr val="tx1"/>
                </a:solidFill>
              </a:rPr>
              <a:t>oyokni</a:t>
            </a:r>
            <a:r>
              <a:rPr lang="en-US" sz="2600" b="1" dirty="0">
                <a:solidFill>
                  <a:schemeClr val="tx1"/>
                </a:solidFill>
              </a:rPr>
              <a:t> </a:t>
            </a:r>
            <a:r>
              <a:rPr lang="en-US" sz="2600" b="1" dirty="0" err="1">
                <a:solidFill>
                  <a:schemeClr val="tx1"/>
                </a:solidFill>
              </a:rPr>
              <a:t>tortish</a:t>
            </a:r>
            <a:r>
              <a:rPr lang="en-US" sz="2600" b="1" dirty="0">
                <a:solidFill>
                  <a:schemeClr val="tx1"/>
                </a:solidFill>
              </a:rPr>
              <a:t>, </a:t>
            </a:r>
            <a:r>
              <a:rPr lang="en-US" sz="2600" b="1" dirty="0" err="1">
                <a:solidFill>
                  <a:schemeClr val="tx1"/>
                </a:solidFill>
              </a:rPr>
              <a:t>gunohga</a:t>
            </a:r>
            <a:r>
              <a:rPr lang="en-US" sz="2600" b="1" dirty="0">
                <a:solidFill>
                  <a:schemeClr val="tx1"/>
                </a:solidFill>
              </a:rPr>
              <a:t> </a:t>
            </a:r>
            <a:r>
              <a:rPr lang="en-US" sz="2600" b="1" dirty="0" err="1">
                <a:solidFill>
                  <a:schemeClr val="tx1"/>
                </a:solidFill>
              </a:rPr>
              <a:t>sabab</a:t>
            </a:r>
            <a:r>
              <a:rPr lang="en-US" sz="2600" b="1" dirty="0">
                <a:solidFill>
                  <a:schemeClr val="tx1"/>
                </a:solidFill>
              </a:rPr>
              <a:t> </a:t>
            </a:r>
            <a:r>
              <a:rPr lang="en-US" sz="2600" b="1" dirty="0" err="1">
                <a:solidFill>
                  <a:schemeClr val="tx1"/>
                </a:solidFill>
              </a:rPr>
              <a:t>bo‘ladigan</a:t>
            </a:r>
            <a:r>
              <a:rPr lang="en-US" sz="2600" b="1" dirty="0">
                <a:solidFill>
                  <a:schemeClr val="tx1"/>
                </a:solidFill>
              </a:rPr>
              <a:t> </a:t>
            </a:r>
            <a:r>
              <a:rPr lang="en-US" sz="2600" b="1" dirty="0" err="1">
                <a:solidFill>
                  <a:schemeClr val="tx1"/>
                </a:solidFill>
              </a:rPr>
              <a:t>gammozlik</a:t>
            </a:r>
            <a:r>
              <a:rPr lang="en-US" sz="2600" b="1" dirty="0">
                <a:solidFill>
                  <a:schemeClr val="tx1"/>
                </a:solidFill>
              </a:rPr>
              <a:t>, gap </a:t>
            </a:r>
            <a:r>
              <a:rPr lang="en-US" sz="2600" b="1" dirty="0" err="1">
                <a:solidFill>
                  <a:schemeClr val="tx1"/>
                </a:solidFill>
              </a:rPr>
              <a:t>tashish</a:t>
            </a:r>
            <a:r>
              <a:rPr lang="en-US" sz="2600" b="1" dirty="0">
                <a:solidFill>
                  <a:schemeClr val="tx1"/>
                </a:solidFill>
              </a:rPr>
              <a:t>, </a:t>
            </a:r>
            <a:r>
              <a:rPr lang="en-US" sz="2600" b="1" dirty="0" err="1">
                <a:solidFill>
                  <a:schemeClr val="tx1"/>
                </a:solidFill>
              </a:rPr>
              <a:t>ziyon-zahmat</a:t>
            </a:r>
            <a:r>
              <a:rPr lang="en-US" sz="2600" b="1" dirty="0">
                <a:solidFill>
                  <a:schemeClr val="tx1"/>
                </a:solidFill>
              </a:rPr>
              <a:t> </a:t>
            </a:r>
            <a:r>
              <a:rPr lang="en-US" sz="2600" b="1" dirty="0" err="1">
                <a:solidFill>
                  <a:schemeClr val="tx1"/>
                </a:solidFill>
              </a:rPr>
              <a:t>ishlarga</a:t>
            </a:r>
            <a:r>
              <a:rPr lang="en-US" sz="2600" b="1" dirty="0">
                <a:solidFill>
                  <a:schemeClr val="tx1"/>
                </a:solidFill>
              </a:rPr>
              <a:t> </a:t>
            </a:r>
            <a:r>
              <a:rPr lang="en-US" sz="2600" b="1" dirty="0" err="1">
                <a:solidFill>
                  <a:schemeClr val="tx1"/>
                </a:solidFill>
              </a:rPr>
              <a:t>qadam</a:t>
            </a:r>
            <a:r>
              <a:rPr lang="en-US" sz="2600" b="1" dirty="0">
                <a:solidFill>
                  <a:schemeClr val="tx1"/>
                </a:solidFill>
              </a:rPr>
              <a:t> </a:t>
            </a:r>
            <a:r>
              <a:rPr lang="en-US" sz="2600" b="1" dirty="0" err="1">
                <a:solidFill>
                  <a:schemeClr val="tx1"/>
                </a:solidFill>
              </a:rPr>
              <a:t>qo‘ymaslik</a:t>
            </a:r>
            <a:r>
              <a:rPr lang="en-US" sz="2600" b="1" dirty="0" smtClean="0">
                <a:solidFill>
                  <a:schemeClr val="tx1"/>
                </a:solidFill>
              </a:rPr>
              <a:t>.</a:t>
            </a:r>
          </a:p>
          <a:p>
            <a:pPr algn="just"/>
            <a:r>
              <a:rPr lang="en-US" sz="2600" b="1" dirty="0">
                <a:solidFill>
                  <a:schemeClr val="tx1"/>
                </a:solidFill>
              </a:rPr>
              <a:t>6.Harom </a:t>
            </a:r>
            <a:r>
              <a:rPr lang="en-US" sz="2600" b="1" dirty="0" err="1">
                <a:solidFill>
                  <a:schemeClr val="tx1"/>
                </a:solidFill>
              </a:rPr>
              <a:t>ovqatdan</a:t>
            </a:r>
            <a:r>
              <a:rPr lang="en-US" sz="2600" b="1" dirty="0">
                <a:solidFill>
                  <a:schemeClr val="tx1"/>
                </a:solidFill>
              </a:rPr>
              <a:t> </a:t>
            </a:r>
            <a:r>
              <a:rPr lang="en-US" sz="2600" b="1" dirty="0" err="1">
                <a:solidFill>
                  <a:schemeClr val="tx1"/>
                </a:solidFill>
              </a:rPr>
              <a:t>og’izni</a:t>
            </a:r>
            <a:r>
              <a:rPr lang="en-US" sz="2600" b="1" dirty="0">
                <a:solidFill>
                  <a:schemeClr val="tx1"/>
                </a:solidFill>
              </a:rPr>
              <a:t>, </a:t>
            </a:r>
            <a:r>
              <a:rPr lang="en-US" sz="2600" b="1" dirty="0" err="1">
                <a:solidFill>
                  <a:schemeClr val="tx1"/>
                </a:solidFill>
              </a:rPr>
              <a:t>zinodan</a:t>
            </a:r>
            <a:r>
              <a:rPr lang="en-US" sz="2600" b="1" dirty="0">
                <a:solidFill>
                  <a:schemeClr val="tx1"/>
                </a:solidFill>
              </a:rPr>
              <a:t> </a:t>
            </a:r>
            <a:r>
              <a:rPr lang="en-US" sz="2600" b="1" dirty="0" err="1">
                <a:solidFill>
                  <a:schemeClr val="tx1"/>
                </a:solidFill>
              </a:rPr>
              <a:t>a’zoni</a:t>
            </a:r>
            <a:r>
              <a:rPr lang="en-US" sz="2600" b="1" dirty="0">
                <a:solidFill>
                  <a:schemeClr val="tx1"/>
                </a:solidFill>
              </a:rPr>
              <a:t> </a:t>
            </a:r>
            <a:r>
              <a:rPr lang="en-US" sz="2600" b="1" dirty="0" err="1">
                <a:solidFill>
                  <a:schemeClr val="tx1"/>
                </a:solidFill>
              </a:rPr>
              <a:t>berkitish</a:t>
            </a:r>
            <a:r>
              <a:rPr lang="en-US" sz="2600" b="1" dirty="0">
                <a:solidFill>
                  <a:schemeClr val="tx1"/>
                </a:solidFill>
              </a:rPr>
              <a:t>. </a:t>
            </a:r>
          </a:p>
          <a:p>
            <a:pPr algn="just"/>
            <a:endParaRPr lang="ru-RU" sz="2600" b="1" dirty="0">
              <a:solidFill>
                <a:schemeClr val="tx1"/>
              </a:solidFill>
            </a:endParaRPr>
          </a:p>
        </p:txBody>
      </p:sp>
    </p:spTree>
    <p:extLst>
      <p:ext uri="{BB962C8B-B14F-4D97-AF65-F5344CB8AC3E}">
        <p14:creationId xmlns:p14="http://schemas.microsoft.com/office/powerpoint/2010/main" val="1568140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185334" y="341194"/>
            <a:ext cx="8111067" cy="3970318"/>
          </a:xfrm>
          <a:prstGeom prst="rect">
            <a:avLst/>
          </a:prstGeom>
          <a:noFill/>
        </p:spPr>
        <p:txBody>
          <a:bodyPr wrap="square" rtlCol="0">
            <a:spAutoFit/>
          </a:bodyPr>
          <a:lstStyle/>
          <a:p>
            <a:pPr algn="ctr"/>
            <a:r>
              <a:rPr lang="en-US" sz="2800" b="1" dirty="0" err="1" smtClean="0">
                <a:solidFill>
                  <a:srgbClr val="FF0000"/>
                </a:solidFill>
              </a:rPr>
              <a:t>Botiniy</a:t>
            </a:r>
            <a:r>
              <a:rPr lang="en-US" sz="2800" b="1" dirty="0" smtClean="0">
                <a:solidFill>
                  <a:srgbClr val="FF0000"/>
                </a:solidFill>
              </a:rPr>
              <a:t> </a:t>
            </a:r>
            <a:r>
              <a:rPr lang="en-US" sz="2800" b="1" dirty="0" err="1">
                <a:solidFill>
                  <a:srgbClr val="FF0000"/>
                </a:solidFill>
              </a:rPr>
              <a:t>ruknlar</a:t>
            </a:r>
            <a:r>
              <a:rPr lang="en-US" sz="2800" b="1" dirty="0">
                <a:solidFill>
                  <a:srgbClr val="FF0000"/>
                </a:solidFill>
              </a:rPr>
              <a:t>:</a:t>
            </a:r>
            <a:endParaRPr lang="ru-RU" sz="2800" b="1" dirty="0">
              <a:solidFill>
                <a:srgbClr val="FF0000"/>
              </a:solidFill>
            </a:endParaRPr>
          </a:p>
          <a:p>
            <a:pPr algn="just"/>
            <a:r>
              <a:rPr lang="en-US" sz="2800" b="1" dirty="0">
                <a:solidFill>
                  <a:schemeClr val="bg2"/>
                </a:solidFill>
              </a:rPr>
              <a:t>1.Saxovat.</a:t>
            </a:r>
            <a:endParaRPr lang="ru-RU" sz="2800" b="1" dirty="0">
              <a:solidFill>
                <a:schemeClr val="bg2"/>
              </a:solidFill>
            </a:endParaRPr>
          </a:p>
          <a:p>
            <a:pPr algn="just"/>
            <a:r>
              <a:rPr lang="en-US" sz="2800" b="1" dirty="0">
                <a:solidFill>
                  <a:schemeClr val="bg2"/>
                </a:solidFill>
              </a:rPr>
              <a:t>2.Kamtarlik (</a:t>
            </a:r>
            <a:r>
              <a:rPr lang="en-US" sz="2800" b="1" dirty="0" err="1">
                <a:solidFill>
                  <a:schemeClr val="bg2"/>
                </a:solidFill>
              </a:rPr>
              <a:t>tavoze</a:t>
            </a:r>
            <a:r>
              <a:rPr lang="en-US" sz="2800" b="1" dirty="0">
                <a:solidFill>
                  <a:schemeClr val="bg2"/>
                </a:solidFill>
              </a:rPr>
              <a:t>’).</a:t>
            </a:r>
            <a:endParaRPr lang="ru-RU" sz="2800" b="1" dirty="0">
              <a:solidFill>
                <a:schemeClr val="bg2"/>
              </a:solidFill>
            </a:endParaRPr>
          </a:p>
          <a:p>
            <a:pPr algn="just"/>
            <a:r>
              <a:rPr lang="en-US" sz="2800" b="1" dirty="0">
                <a:solidFill>
                  <a:schemeClr val="bg2"/>
                </a:solidFill>
              </a:rPr>
              <a:t>3.Qanoat.</a:t>
            </a:r>
            <a:endParaRPr lang="ru-RU" sz="2800" b="1" dirty="0">
              <a:solidFill>
                <a:schemeClr val="bg2"/>
              </a:solidFill>
            </a:endParaRPr>
          </a:p>
          <a:p>
            <a:pPr algn="just"/>
            <a:r>
              <a:rPr lang="en-US" sz="2800" b="1" dirty="0">
                <a:solidFill>
                  <a:schemeClr val="bg2"/>
                </a:solidFill>
              </a:rPr>
              <a:t>4.Avf </a:t>
            </a:r>
            <a:r>
              <a:rPr lang="en-US" sz="2800" b="1" dirty="0" err="1">
                <a:solidFill>
                  <a:schemeClr val="bg2"/>
                </a:solidFill>
              </a:rPr>
              <a:t>va</a:t>
            </a:r>
            <a:r>
              <a:rPr lang="en-US" sz="2800" b="1" dirty="0">
                <a:solidFill>
                  <a:schemeClr val="bg2"/>
                </a:solidFill>
              </a:rPr>
              <a:t> </a:t>
            </a:r>
            <a:r>
              <a:rPr lang="en-US" sz="2800" b="1" dirty="0" err="1">
                <a:solidFill>
                  <a:schemeClr val="bg2"/>
                </a:solidFill>
              </a:rPr>
              <a:t>marhamat</a:t>
            </a:r>
            <a:r>
              <a:rPr lang="en-US" sz="2800" b="1" dirty="0">
                <a:solidFill>
                  <a:schemeClr val="bg2"/>
                </a:solidFill>
              </a:rPr>
              <a:t>.</a:t>
            </a:r>
            <a:endParaRPr lang="ru-RU" sz="2800" b="1" dirty="0">
              <a:solidFill>
                <a:schemeClr val="bg2"/>
              </a:solidFill>
            </a:endParaRPr>
          </a:p>
          <a:p>
            <a:pPr algn="just"/>
            <a:r>
              <a:rPr lang="en-US" sz="2800" b="1" dirty="0">
                <a:solidFill>
                  <a:schemeClr val="bg2"/>
                </a:solidFill>
              </a:rPr>
              <a:t>5.Kibr </a:t>
            </a:r>
            <a:r>
              <a:rPr lang="en-US" sz="2800" b="1" dirty="0" err="1">
                <a:solidFill>
                  <a:schemeClr val="bg2"/>
                </a:solidFill>
              </a:rPr>
              <a:t>va</a:t>
            </a:r>
            <a:r>
              <a:rPr lang="en-US" sz="2800" b="1" dirty="0">
                <a:solidFill>
                  <a:schemeClr val="bg2"/>
                </a:solidFill>
              </a:rPr>
              <a:t> </a:t>
            </a:r>
            <a:r>
              <a:rPr lang="en-US" sz="2800" b="1" dirty="0" err="1">
                <a:solidFill>
                  <a:schemeClr val="bg2"/>
                </a:solidFill>
              </a:rPr>
              <a:t>g’ururni</a:t>
            </a:r>
            <a:r>
              <a:rPr lang="en-US" sz="2800" b="1" dirty="0">
                <a:solidFill>
                  <a:schemeClr val="bg2"/>
                </a:solidFill>
              </a:rPr>
              <a:t> </a:t>
            </a:r>
            <a:r>
              <a:rPr lang="en-US" sz="2800" b="1" dirty="0" err="1">
                <a:solidFill>
                  <a:schemeClr val="bg2"/>
                </a:solidFill>
              </a:rPr>
              <a:t>tark</a:t>
            </a:r>
            <a:r>
              <a:rPr lang="en-US" sz="2800" b="1" dirty="0">
                <a:solidFill>
                  <a:schemeClr val="bg2"/>
                </a:solidFill>
              </a:rPr>
              <a:t> </a:t>
            </a:r>
            <a:r>
              <a:rPr lang="en-US" sz="2800" b="1" dirty="0" err="1">
                <a:solidFill>
                  <a:schemeClr val="bg2"/>
                </a:solidFill>
              </a:rPr>
              <a:t>etish</a:t>
            </a:r>
            <a:r>
              <a:rPr lang="en-US" sz="2800" b="1" dirty="0">
                <a:solidFill>
                  <a:schemeClr val="bg2"/>
                </a:solidFill>
              </a:rPr>
              <a:t>.</a:t>
            </a:r>
            <a:endParaRPr lang="ru-RU" sz="2800" b="1" dirty="0">
              <a:solidFill>
                <a:schemeClr val="bg2"/>
              </a:solidFill>
            </a:endParaRPr>
          </a:p>
          <a:p>
            <a:pPr algn="just"/>
            <a:r>
              <a:rPr lang="en-US" sz="2800" b="1" dirty="0">
                <a:solidFill>
                  <a:schemeClr val="bg2"/>
                </a:solidFill>
              </a:rPr>
              <a:t>6.Kubr (</a:t>
            </a:r>
            <a:r>
              <a:rPr lang="en-US" sz="2800" b="1" dirty="0" err="1">
                <a:solidFill>
                  <a:schemeClr val="bg2"/>
                </a:solidFill>
              </a:rPr>
              <a:t>ko‘ngil</a:t>
            </a:r>
            <a:r>
              <a:rPr lang="en-US" sz="2800" b="1" dirty="0">
                <a:solidFill>
                  <a:schemeClr val="bg2"/>
                </a:solidFill>
              </a:rPr>
              <a:t>) </a:t>
            </a:r>
            <a:r>
              <a:rPr lang="en-US" sz="2800" b="1" dirty="0" err="1">
                <a:solidFill>
                  <a:schemeClr val="bg2"/>
                </a:solidFill>
              </a:rPr>
              <a:t>dunyo</a:t>
            </a:r>
            <a:r>
              <a:rPr lang="en-US" sz="2800" b="1" dirty="0">
                <a:solidFill>
                  <a:schemeClr val="bg2"/>
                </a:solidFill>
              </a:rPr>
              <a:t> </a:t>
            </a:r>
            <a:r>
              <a:rPr lang="en-US" sz="2800" b="1" dirty="0" err="1">
                <a:solidFill>
                  <a:schemeClr val="bg2"/>
                </a:solidFill>
              </a:rPr>
              <a:t>tashvishlaridan</a:t>
            </a:r>
            <a:r>
              <a:rPr lang="en-US" sz="2800" b="1" dirty="0">
                <a:solidFill>
                  <a:schemeClr val="bg2"/>
                </a:solidFill>
              </a:rPr>
              <a:t> </a:t>
            </a:r>
            <a:r>
              <a:rPr lang="en-US" sz="2800" b="1" dirty="0" err="1">
                <a:solidFill>
                  <a:schemeClr val="bg2"/>
                </a:solidFill>
              </a:rPr>
              <a:t>tozalanib</a:t>
            </a:r>
            <a:r>
              <a:rPr lang="en-US" sz="2800" b="1" dirty="0">
                <a:solidFill>
                  <a:schemeClr val="bg2"/>
                </a:solidFill>
              </a:rPr>
              <a:t>, </a:t>
            </a:r>
            <a:r>
              <a:rPr lang="uz-Cyrl-UZ" sz="2800" b="1" dirty="0">
                <a:solidFill>
                  <a:schemeClr val="bg2"/>
                </a:solidFill>
              </a:rPr>
              <a:t>d</a:t>
            </a:r>
            <a:r>
              <a:rPr lang="en-US" sz="2800" b="1" dirty="0" err="1">
                <a:solidFill>
                  <a:schemeClr val="bg2"/>
                </a:solidFill>
              </a:rPr>
              <a:t>o‘st</a:t>
            </a:r>
            <a:r>
              <a:rPr lang="en-US" sz="2800" b="1" dirty="0">
                <a:solidFill>
                  <a:schemeClr val="bg2"/>
                </a:solidFill>
              </a:rPr>
              <a:t> (</a:t>
            </a:r>
            <a:r>
              <a:rPr lang="en-US" sz="2800" b="1" dirty="0" err="1">
                <a:solidFill>
                  <a:schemeClr val="bg2"/>
                </a:solidFill>
              </a:rPr>
              <a:t>xudo</a:t>
            </a:r>
            <a:r>
              <a:rPr lang="en-US" sz="2800" b="1" dirty="0">
                <a:solidFill>
                  <a:schemeClr val="bg2"/>
                </a:solidFill>
              </a:rPr>
              <a:t>) </a:t>
            </a:r>
            <a:r>
              <a:rPr lang="en-US" sz="2800" b="1" dirty="0" err="1">
                <a:solidFill>
                  <a:schemeClr val="bg2"/>
                </a:solidFill>
              </a:rPr>
              <a:t>muhabbatining</a:t>
            </a:r>
            <a:r>
              <a:rPr lang="en-US" sz="2800" b="1" dirty="0">
                <a:solidFill>
                  <a:schemeClr val="bg2"/>
                </a:solidFill>
              </a:rPr>
              <a:t> </a:t>
            </a:r>
            <a:r>
              <a:rPr lang="en-US" sz="2800" b="1" dirty="0" err="1">
                <a:solidFill>
                  <a:schemeClr val="bg2"/>
                </a:solidFill>
              </a:rPr>
              <a:t>makoniga</a:t>
            </a:r>
            <a:r>
              <a:rPr lang="en-US" sz="2800" b="1" dirty="0">
                <a:solidFill>
                  <a:schemeClr val="bg2"/>
                </a:solidFill>
              </a:rPr>
              <a:t>, </a:t>
            </a:r>
            <a:r>
              <a:rPr lang="en-US" sz="2800" b="1" dirty="0" err="1">
                <a:solidFill>
                  <a:schemeClr val="bg2"/>
                </a:solidFill>
              </a:rPr>
              <a:t>ishq</a:t>
            </a:r>
            <a:r>
              <a:rPr lang="en-US" sz="2800" b="1" dirty="0">
                <a:solidFill>
                  <a:schemeClr val="bg2"/>
                </a:solidFill>
              </a:rPr>
              <a:t> </a:t>
            </a:r>
            <a:r>
              <a:rPr lang="en-US" sz="2800" b="1" dirty="0" err="1">
                <a:solidFill>
                  <a:schemeClr val="bg2"/>
                </a:solidFill>
              </a:rPr>
              <a:t>sultoni</a:t>
            </a:r>
            <a:r>
              <a:rPr lang="en-US" sz="2800" b="1" dirty="0">
                <a:solidFill>
                  <a:schemeClr val="bg2"/>
                </a:solidFill>
              </a:rPr>
              <a:t> </a:t>
            </a:r>
            <a:r>
              <a:rPr lang="en-US" sz="2800" b="1" dirty="0" err="1">
                <a:solidFill>
                  <a:schemeClr val="bg2"/>
                </a:solidFill>
              </a:rPr>
              <a:t>o‘tiradigan</a:t>
            </a:r>
            <a:r>
              <a:rPr lang="en-US" sz="2800" b="1" dirty="0">
                <a:solidFill>
                  <a:schemeClr val="bg2"/>
                </a:solidFill>
              </a:rPr>
              <a:t> </a:t>
            </a:r>
            <a:r>
              <a:rPr lang="en-US" sz="2800" b="1" dirty="0" err="1">
                <a:solidFill>
                  <a:schemeClr val="bg2"/>
                </a:solidFill>
              </a:rPr>
              <a:t>taxtga</a:t>
            </a:r>
            <a:r>
              <a:rPr lang="en-US" sz="2800" b="1" dirty="0">
                <a:solidFill>
                  <a:schemeClr val="bg2"/>
                </a:solidFill>
              </a:rPr>
              <a:t> </a:t>
            </a:r>
            <a:r>
              <a:rPr lang="en-US" sz="2800" b="1" dirty="0" err="1">
                <a:solidFill>
                  <a:schemeClr val="bg2"/>
                </a:solidFill>
              </a:rPr>
              <a:t>aylanishi</a:t>
            </a:r>
            <a:r>
              <a:rPr lang="en-US" sz="2800" b="1" dirty="0">
                <a:solidFill>
                  <a:schemeClr val="bg2"/>
                </a:solidFill>
              </a:rPr>
              <a:t>.</a:t>
            </a:r>
            <a:endParaRPr lang="ru-RU" sz="2800" b="1" dirty="0">
              <a:solidFill>
                <a:schemeClr val="bg2"/>
              </a:solidFill>
            </a:endParaRPr>
          </a:p>
        </p:txBody>
      </p:sp>
    </p:spTree>
    <p:extLst>
      <p:ext uri="{BB962C8B-B14F-4D97-AF65-F5344CB8AC3E}">
        <p14:creationId xmlns:p14="http://schemas.microsoft.com/office/powerpoint/2010/main" val="329225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Горизонтальный свиток 3"/>
          <p:cNvSpPr/>
          <p:nvPr/>
        </p:nvSpPr>
        <p:spPr>
          <a:xfrm>
            <a:off x="150125" y="0"/>
            <a:ext cx="9580728" cy="887104"/>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200" b="1" dirty="0"/>
              <a:t>Amir Temurga Ko’ragon, </a:t>
            </a:r>
            <a:r>
              <a:rPr lang="uz-Cyrl-UZ" sz="2200" b="1" dirty="0" smtClean="0"/>
              <a:t>Sohibqiron</a:t>
            </a:r>
            <a:r>
              <a:rPr lang="en-US" sz="2200" b="1" dirty="0" smtClean="0"/>
              <a:t>,</a:t>
            </a:r>
            <a:r>
              <a:rPr lang="uz-Cyrl-UZ" sz="2200" b="1" dirty="0" smtClean="0"/>
              <a:t> </a:t>
            </a:r>
            <a:r>
              <a:rPr lang="uz-Cyrl-UZ" sz="2200" b="1" dirty="0"/>
              <a:t>Qutbiddin, Abdulmansur kabi unvonlar qo’shib aytilgan</a:t>
            </a:r>
            <a:endParaRPr lang="ru-RU" sz="2200" b="1" dirty="0"/>
          </a:p>
        </p:txBody>
      </p:sp>
      <p:sp>
        <p:nvSpPr>
          <p:cNvPr id="5" name="TextBox 4"/>
          <p:cNvSpPr txBox="1"/>
          <p:nvPr/>
        </p:nvSpPr>
        <p:spPr>
          <a:xfrm>
            <a:off x="150125" y="887104"/>
            <a:ext cx="9580728" cy="1785104"/>
          </a:xfrm>
          <a:prstGeom prst="rect">
            <a:avLst/>
          </a:prstGeom>
          <a:noFill/>
        </p:spPr>
        <p:txBody>
          <a:bodyPr wrap="square" rtlCol="0">
            <a:spAutoFit/>
          </a:bodyPr>
          <a:lstStyle/>
          <a:p>
            <a:pPr algn="just"/>
            <a:r>
              <a:rPr lang="en-US" sz="2200" b="1" dirty="0" smtClean="0"/>
              <a:t>     </a:t>
            </a:r>
            <a:r>
              <a:rPr lang="uz-Cyrl-UZ" sz="2200" b="1" dirty="0" smtClean="0"/>
              <a:t>Ko’p </a:t>
            </a:r>
            <a:r>
              <a:rPr lang="uz-Cyrl-UZ" sz="2200" b="1" dirty="0"/>
              <a:t>atamalarda Ko’ragon so’zi - xon kuyovi </a:t>
            </a:r>
            <a:r>
              <a:rPr lang="uz-Cyrl-UZ" sz="2200" b="1" dirty="0" smtClean="0"/>
              <a:t>ma</a:t>
            </a:r>
            <a:r>
              <a:rPr lang="en-US" sz="2200" b="1" dirty="0" smtClean="0"/>
              <a:t>’</a:t>
            </a:r>
            <a:r>
              <a:rPr lang="uz-Cyrl-UZ" sz="2200" b="1" dirty="0" smtClean="0"/>
              <a:t>nosini </a:t>
            </a:r>
            <a:r>
              <a:rPr lang="uz-Cyrl-UZ" sz="2200" b="1" dirty="0"/>
              <a:t>bildiradi. Bundan shu narsa aniqlanadiki, o’sha davrda CHingiziy xonlar bilan yaqinlik hokimiyatga egalik qilgan amirlar uchun yorliqdek gap edi. SHu sababli Amir Temur 1370 yilda Balxda amir Xusaynni yengib, Qozonxonning qizi Saroymulkxonimga uylanganligi uchun «Ko’ragon» laqabini olgan, deyiladi. </a:t>
            </a:r>
            <a:endParaRPr lang="ru-RU" sz="2200" b="1" dirty="0"/>
          </a:p>
        </p:txBody>
      </p:sp>
      <p:sp>
        <p:nvSpPr>
          <p:cNvPr id="3" name="Скругленный прямоугольник 2"/>
          <p:cNvSpPr/>
          <p:nvPr/>
        </p:nvSpPr>
        <p:spPr>
          <a:xfrm>
            <a:off x="0" y="2672208"/>
            <a:ext cx="9730853" cy="41857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2400" b="1" dirty="0">
                <a:solidFill>
                  <a:srgbClr val="FF0000"/>
                </a:solidFill>
              </a:rPr>
              <a:t>Major (venger) olimi Xerman Vamberi «Movarounnahr tarixi» kitobida «Temurning urug’i barlos bo’lgan, ammo oila tarmog’i ko’ragon, </a:t>
            </a:r>
            <a:r>
              <a:rPr lang="uz-Cyrl-UZ" sz="2400" b="1" dirty="0" smtClean="0">
                <a:solidFill>
                  <a:srgbClr val="FF0000"/>
                </a:solidFill>
              </a:rPr>
              <a:t>ya</a:t>
            </a:r>
            <a:r>
              <a:rPr lang="en-US" sz="2400" b="1" dirty="0" smtClean="0">
                <a:solidFill>
                  <a:srgbClr val="FF0000"/>
                </a:solidFill>
              </a:rPr>
              <a:t>’</a:t>
            </a:r>
            <a:r>
              <a:rPr lang="uz-Cyrl-UZ" sz="2400" b="1" dirty="0" smtClean="0">
                <a:solidFill>
                  <a:srgbClr val="FF0000"/>
                </a:solidFill>
              </a:rPr>
              <a:t>ni </a:t>
            </a:r>
            <a:r>
              <a:rPr lang="uz-Cyrl-UZ" sz="2400" b="1" dirty="0">
                <a:solidFill>
                  <a:srgbClr val="FF0000"/>
                </a:solidFill>
              </a:rPr>
              <a:t>ko’rkam, toza urug’dandir», deyiladi. Bu fikr haqiqatga to’g’ri keladi</a:t>
            </a:r>
            <a:r>
              <a:rPr lang="uz-Cyrl-UZ" sz="2400" b="1" dirty="0" smtClean="0">
                <a:solidFill>
                  <a:srgbClr val="FF0000"/>
                </a:solidFill>
              </a:rPr>
              <a:t>.</a:t>
            </a:r>
            <a:r>
              <a:rPr lang="en-US" sz="2400" b="1" dirty="0" smtClean="0">
                <a:solidFill>
                  <a:srgbClr val="FF0000"/>
                </a:solidFill>
              </a:rPr>
              <a:t> </a:t>
            </a:r>
            <a:r>
              <a:rPr lang="uz-Cyrl-UZ" sz="2400" b="1" dirty="0">
                <a:solidFill>
                  <a:srgbClr val="FF0000"/>
                </a:solidFill>
              </a:rPr>
              <a:t>Sohibqiron unvoni Amir Temur tug’ilmasdan oldin din ahillari tomonidan bashorat tariqasida berilgan. Sohibqiron atamasi «Yulduz burjlarining baxtli kelishida tug’ilgan farzand» demakdir. «Temurnoma» muallifining ta’kidlashicha, </a:t>
            </a:r>
            <a:r>
              <a:rPr lang="uz-Cyrl-UZ" sz="2400" b="1" dirty="0" smtClean="0">
                <a:solidFill>
                  <a:srgbClr val="FF0000"/>
                </a:solidFill>
              </a:rPr>
              <a:t>ya</a:t>
            </a:r>
            <a:r>
              <a:rPr lang="en-US" sz="2400" b="1" dirty="0" smtClean="0">
                <a:solidFill>
                  <a:srgbClr val="FF0000"/>
                </a:solidFill>
              </a:rPr>
              <a:t>’</a:t>
            </a:r>
            <a:r>
              <a:rPr lang="uz-Cyrl-UZ" sz="2400" b="1" dirty="0" smtClean="0">
                <a:solidFill>
                  <a:srgbClr val="FF0000"/>
                </a:solidFill>
              </a:rPr>
              <a:t>ni </a:t>
            </a:r>
            <a:r>
              <a:rPr lang="uz-Cyrl-UZ" sz="2400" b="1" dirty="0">
                <a:solidFill>
                  <a:srgbClr val="FF0000"/>
                </a:solidFill>
              </a:rPr>
              <a:t>yulduz burjlarining baxtli kelishi har 800 yilda bir marta sodir bo’ladi. Insoniyat tarixida ana shunday baxtli tasodif Aleksandr Makedonskiy, Muhammad (s.a.v.) va Temurga to’g’ri kelgan. Xuddi shu kun, shu soat va soniyaga to’g’ri keladi</a:t>
            </a:r>
            <a:r>
              <a:rPr lang="uz-Cyrl-UZ" sz="2400" b="1" dirty="0" smtClean="0">
                <a:solidFill>
                  <a:srgbClr val="FF0000"/>
                </a:solidFill>
              </a:rPr>
              <a:t>.</a:t>
            </a:r>
            <a:endParaRPr lang="ru-RU" sz="2400" b="1" dirty="0">
              <a:solidFill>
                <a:srgbClr val="FF0000"/>
              </a:solidFill>
            </a:endParaRPr>
          </a:p>
        </p:txBody>
      </p:sp>
    </p:spTree>
    <p:extLst>
      <p:ext uri="{BB962C8B-B14F-4D97-AF65-F5344CB8AC3E}">
        <p14:creationId xmlns:p14="http://schemas.microsoft.com/office/powerpoint/2010/main" val="4029360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5000"/>
                <a:lumOff val="95000"/>
              </a:schemeClr>
            </a:gs>
            <a:gs pos="34000">
              <a:schemeClr val="accent1">
                <a:lumMod val="20000"/>
                <a:lumOff val="80000"/>
              </a:schemeClr>
            </a:gs>
            <a:gs pos="83000">
              <a:schemeClr val="accent1">
                <a:lumMod val="20000"/>
                <a:lumOff val="80000"/>
              </a:schemeClr>
            </a:gs>
            <a:gs pos="63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0971" y="4972050"/>
            <a:ext cx="2428875" cy="1885950"/>
          </a:xfrm>
          <a:prstGeom prst="rect">
            <a:avLst/>
          </a:prstGeom>
          <a:effectLst>
            <a:softEdge rad="12700"/>
          </a:effectLst>
        </p:spPr>
      </p:pic>
      <p:pic>
        <p:nvPicPr>
          <p:cNvPr id="5" name="Рисунок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980166" cy="1599974"/>
          </a:xfrm>
          <a:prstGeom prst="rect">
            <a:avLst/>
          </a:prstGeom>
          <a:scene3d>
            <a:camera prst="perspectiveFront"/>
            <a:lightRig rig="threePt" dir="t"/>
          </a:scene3d>
        </p:spPr>
      </p:pic>
      <p:sp>
        <p:nvSpPr>
          <p:cNvPr id="11" name="TextBox 10"/>
          <p:cNvSpPr txBox="1"/>
          <p:nvPr/>
        </p:nvSpPr>
        <p:spPr>
          <a:xfrm>
            <a:off x="406400" y="799987"/>
            <a:ext cx="9055100" cy="5601533"/>
          </a:xfrm>
          <a:prstGeom prst="rect">
            <a:avLst/>
          </a:prstGeom>
          <a:gradFill>
            <a:gsLst>
              <a:gs pos="11000">
                <a:schemeClr val="accent1">
                  <a:lumMod val="5000"/>
                  <a:lumOff val="95000"/>
                </a:schemeClr>
              </a:gs>
              <a:gs pos="34000">
                <a:schemeClr val="accent1">
                  <a:lumMod val="20000"/>
                  <a:lumOff val="80000"/>
                </a:schemeClr>
              </a:gs>
              <a:gs pos="83000">
                <a:schemeClr val="accent1">
                  <a:lumMod val="20000"/>
                  <a:lumOff val="80000"/>
                </a:schemeClr>
              </a:gs>
              <a:gs pos="63000">
                <a:schemeClr val="accent1">
                  <a:lumMod val="30000"/>
                  <a:lumOff val="70000"/>
                </a:schemeClr>
              </a:gs>
            </a:gsLst>
            <a:path path="circle">
              <a:fillToRect l="50000" t="50000" r="50000" b="50000"/>
            </a:path>
          </a:gradFill>
        </p:spPr>
        <p:txBody>
          <a:bodyPr wrap="square" rtlCol="0">
            <a:spAutoFit/>
          </a:bodyPr>
          <a:lstStyle/>
          <a:p>
            <a:pPr algn="ctr"/>
            <a:r>
              <a:rPr lang="uz-Cyrl-UZ" sz="2200" b="1" dirty="0"/>
              <a:t>Asosiy adabiyotlar</a:t>
            </a:r>
            <a:endParaRPr lang="ru-RU" sz="2200" dirty="0"/>
          </a:p>
          <a:p>
            <a:pPr marL="342900" lvl="0" indent="-342900">
              <a:buFont typeface="+mj-lt"/>
              <a:buAutoNum type="arabicPeriod"/>
            </a:pPr>
            <a:r>
              <a:rPr lang="uz-Cyrl-UZ" sz="2400" dirty="0"/>
              <a:t>Mirziyoyеv Sh.M. Buyuk kеlajagimizni mard va olijanob xalqimiz bilan birga quramiz. - T., 2017</a:t>
            </a:r>
            <a:endParaRPr lang="ru-RU" sz="2400" dirty="0"/>
          </a:p>
          <a:p>
            <a:pPr marL="342900" lvl="0" indent="-342900">
              <a:buFont typeface="+mj-lt"/>
              <a:buAutoNum type="arabicPeriod"/>
            </a:pPr>
            <a:r>
              <a:rPr lang="uz-Cyrl-UZ" sz="2400" dirty="0"/>
              <a:t>Azizxodjayеva N. Pеdagogichеskaya tеxnologiya i pеdagogichеskoе mastеrstvo. - T., 2005</a:t>
            </a:r>
            <a:endParaRPr lang="ru-RU" sz="2400" dirty="0"/>
          </a:p>
          <a:p>
            <a:pPr marL="342900" lvl="0" indent="-342900">
              <a:buFont typeface="+mj-lt"/>
              <a:buAutoNum type="arabicPeriod"/>
            </a:pPr>
            <a:r>
              <a:rPr lang="uz-Cyrl-UZ" sz="2400" dirty="0"/>
              <a:t>Axrorova Z. Jadid pеdagogikasi asoslari. O‘quv qo‘llanma. - T.. </a:t>
            </a:r>
            <a:r>
              <a:rPr lang="en-US" sz="2400" dirty="0"/>
              <a:t>2006</a:t>
            </a:r>
            <a:endParaRPr lang="ru-RU" sz="2400" dirty="0"/>
          </a:p>
          <a:p>
            <a:pPr marL="342900" lvl="0" indent="-342900">
              <a:buFont typeface="+mj-lt"/>
              <a:buAutoNum type="arabicPeriod"/>
            </a:pPr>
            <a:r>
              <a:rPr lang="en-US" sz="2400" dirty="0" err="1"/>
              <a:t>Vv</a:t>
            </a:r>
            <a:r>
              <a:rPr lang="ru-RU" sz="2400" dirty="0"/>
              <a:t>е</a:t>
            </a:r>
            <a:r>
              <a:rPr lang="en-US" sz="2400" dirty="0"/>
              <a:t>d</a:t>
            </a:r>
            <a:r>
              <a:rPr lang="ru-RU" sz="2400" dirty="0"/>
              <a:t>е</a:t>
            </a:r>
            <a:r>
              <a:rPr lang="en-US" sz="2400" dirty="0" err="1"/>
              <a:t>ni</a:t>
            </a:r>
            <a:r>
              <a:rPr lang="ru-RU" sz="2400" dirty="0"/>
              <a:t>е</a:t>
            </a:r>
            <a:r>
              <a:rPr lang="en-US" sz="2400" dirty="0"/>
              <a:t> v </a:t>
            </a:r>
            <a:r>
              <a:rPr lang="en-US" sz="2400" dirty="0" err="1"/>
              <a:t>nauchno</a:t>
            </a:r>
            <a:r>
              <a:rPr lang="ru-RU" sz="2400" dirty="0"/>
              <a:t>е</a:t>
            </a:r>
            <a:r>
              <a:rPr lang="en-US" sz="2400" dirty="0"/>
              <a:t> </a:t>
            </a:r>
            <a:r>
              <a:rPr lang="en-US" sz="2400" dirty="0" err="1"/>
              <a:t>issl</a:t>
            </a:r>
            <a:r>
              <a:rPr lang="ru-RU" sz="2400" dirty="0"/>
              <a:t>е</a:t>
            </a:r>
            <a:r>
              <a:rPr lang="en-US" sz="2400" dirty="0" err="1"/>
              <a:t>dovani</a:t>
            </a:r>
            <a:r>
              <a:rPr lang="ru-RU" sz="2400" dirty="0"/>
              <a:t>е</a:t>
            </a:r>
            <a:r>
              <a:rPr lang="en-US" sz="2400" dirty="0"/>
              <a:t> </a:t>
            </a:r>
            <a:r>
              <a:rPr lang="en-US" sz="2400" dirty="0" err="1"/>
              <a:t>po</a:t>
            </a:r>
            <a:r>
              <a:rPr lang="en-US" sz="2400" dirty="0"/>
              <a:t> p</a:t>
            </a:r>
            <a:r>
              <a:rPr lang="ru-RU" sz="2400" dirty="0"/>
              <a:t>е</a:t>
            </a:r>
            <a:r>
              <a:rPr lang="en-US" sz="2400" dirty="0" err="1"/>
              <a:t>dagogik</a:t>
            </a:r>
            <a:r>
              <a:rPr lang="ru-RU" sz="2400" dirty="0"/>
              <a:t>е</a:t>
            </a:r>
            <a:r>
              <a:rPr lang="en-US" sz="2400" dirty="0"/>
              <a:t>. /Pod r</a:t>
            </a:r>
            <a:r>
              <a:rPr lang="ru-RU" sz="2400" dirty="0"/>
              <a:t>е</a:t>
            </a:r>
            <a:r>
              <a:rPr lang="en-US" sz="2400" dirty="0"/>
              <a:t>d. </a:t>
            </a:r>
            <a:r>
              <a:rPr lang="ru-RU" sz="2400" dirty="0"/>
              <a:t>V.I. </a:t>
            </a:r>
            <a:r>
              <a:rPr lang="ru-RU" sz="2400" dirty="0" err="1"/>
              <a:t>Juravlеva</a:t>
            </a:r>
            <a:r>
              <a:rPr lang="ru-RU" sz="2400" dirty="0"/>
              <a:t> - M., 1998</a:t>
            </a:r>
          </a:p>
          <a:p>
            <a:pPr marL="342900" lvl="0" indent="-342900">
              <a:buFont typeface="+mj-lt"/>
              <a:buAutoNum type="arabicPeriod"/>
            </a:pPr>
            <a:r>
              <a:rPr lang="en-US" sz="2400" dirty="0" err="1"/>
              <a:t>Ismailova</a:t>
            </a:r>
            <a:r>
              <a:rPr lang="en-US" sz="2400" dirty="0"/>
              <a:t> 3. P</a:t>
            </a:r>
            <a:r>
              <a:rPr lang="ru-RU" sz="2400" dirty="0"/>
              <a:t>е</a:t>
            </a:r>
            <a:r>
              <a:rPr lang="en-US" sz="2400" dirty="0" err="1"/>
              <a:t>dagogika</a:t>
            </a:r>
            <a:r>
              <a:rPr lang="uz-Cyrl-UZ" sz="2400" dirty="0"/>
              <a:t>d</a:t>
            </a:r>
            <a:r>
              <a:rPr lang="en-US" sz="2400" dirty="0"/>
              <a:t>an </a:t>
            </a:r>
            <a:r>
              <a:rPr lang="en-US" sz="2400" dirty="0" err="1"/>
              <a:t>amali</a:t>
            </a:r>
            <a:r>
              <a:rPr lang="uz-Cyrl-UZ" sz="2400" dirty="0"/>
              <a:t>y</a:t>
            </a:r>
            <a:r>
              <a:rPr lang="en-US" sz="2400" dirty="0"/>
              <a:t> mash</a:t>
            </a:r>
            <a:r>
              <a:rPr lang="uz-Cyrl-UZ" sz="2400" dirty="0"/>
              <a:t>g‘</a:t>
            </a:r>
            <a:r>
              <a:rPr lang="en-US" sz="2400" dirty="0" err="1"/>
              <a:t>ulotlar</a:t>
            </a:r>
            <a:r>
              <a:rPr lang="en-US" sz="2400" dirty="0"/>
              <a:t>. </a:t>
            </a:r>
            <a:r>
              <a:rPr lang="en-US" sz="2400" dirty="0" err="1"/>
              <a:t>Uslubiy</a:t>
            </a:r>
            <a:r>
              <a:rPr lang="en-US" sz="2400" dirty="0"/>
              <a:t> </a:t>
            </a:r>
            <a:r>
              <a:rPr lang="en-US" sz="2400" dirty="0" err="1"/>
              <a:t>ko‘llanma</a:t>
            </a:r>
            <a:r>
              <a:rPr lang="en-US" sz="2400" dirty="0"/>
              <a:t>. – T</a:t>
            </a:r>
            <a:r>
              <a:rPr lang="en-US" sz="2400" baseline="-25000" dirty="0"/>
              <a:t>. </a:t>
            </a:r>
            <a:r>
              <a:rPr lang="en-US" sz="2400" dirty="0"/>
              <a:t>2001</a:t>
            </a:r>
            <a:endParaRPr lang="ru-RU" sz="2400" dirty="0"/>
          </a:p>
          <a:p>
            <a:pPr marL="342900" lvl="0" indent="-342900">
              <a:buFont typeface="+mj-lt"/>
              <a:buAutoNum type="arabicPeriod"/>
            </a:pPr>
            <a:r>
              <a:rPr lang="en-US" sz="2400" dirty="0"/>
              <a:t>Kuzmina N.V. M</a:t>
            </a:r>
            <a:r>
              <a:rPr lang="ru-RU" sz="2400" dirty="0"/>
              <a:t>е</a:t>
            </a:r>
            <a:r>
              <a:rPr lang="en-US" sz="2400" dirty="0" err="1"/>
              <a:t>tod</a:t>
            </a:r>
            <a:r>
              <a:rPr lang="ru-RU" sz="2400" dirty="0"/>
              <a:t>ы</a:t>
            </a:r>
            <a:r>
              <a:rPr lang="en-US" sz="2400" dirty="0"/>
              <a:t> </a:t>
            </a:r>
            <a:r>
              <a:rPr lang="en-US" sz="2400" dirty="0" err="1"/>
              <a:t>issl</a:t>
            </a:r>
            <a:r>
              <a:rPr lang="ru-RU" sz="2400" dirty="0"/>
              <a:t>е</a:t>
            </a:r>
            <a:r>
              <a:rPr lang="en-US" sz="2400" dirty="0" err="1"/>
              <a:t>dovaniya</a:t>
            </a:r>
            <a:r>
              <a:rPr lang="en-US" sz="2400" dirty="0"/>
              <a:t> p</a:t>
            </a:r>
            <a:r>
              <a:rPr lang="ru-RU" sz="2400" dirty="0"/>
              <a:t>е</a:t>
            </a:r>
            <a:r>
              <a:rPr lang="en-US" sz="2400" dirty="0" err="1"/>
              <a:t>dagogich</a:t>
            </a:r>
            <a:r>
              <a:rPr lang="ru-RU" sz="2400" dirty="0"/>
              <a:t>е</a:t>
            </a:r>
            <a:r>
              <a:rPr lang="en-US" sz="2400" dirty="0" err="1"/>
              <a:t>skoy</a:t>
            </a:r>
            <a:r>
              <a:rPr lang="en-US" sz="2400" dirty="0"/>
              <a:t> d</a:t>
            </a:r>
            <a:r>
              <a:rPr lang="ru-RU" sz="2400" dirty="0"/>
              <a:t>е</a:t>
            </a:r>
            <a:r>
              <a:rPr lang="en-US" sz="2400" dirty="0" err="1"/>
              <a:t>yat</a:t>
            </a:r>
            <a:r>
              <a:rPr lang="ru-RU" sz="2400" dirty="0"/>
              <a:t>е</a:t>
            </a:r>
            <a:r>
              <a:rPr lang="en-US" sz="2400" dirty="0" err="1"/>
              <a:t>lnosti</a:t>
            </a:r>
            <a:r>
              <a:rPr lang="en-US" sz="2400" dirty="0"/>
              <a:t>. - L., 1996</a:t>
            </a:r>
            <a:endParaRPr lang="ru-RU" sz="2400" dirty="0"/>
          </a:p>
          <a:p>
            <a:pPr marL="342900" lvl="0" indent="-342900">
              <a:buFont typeface="+mj-lt"/>
              <a:buAutoNum type="arabicPeriod"/>
            </a:pPr>
            <a:r>
              <a:rPr lang="en-US" sz="2400" dirty="0" err="1"/>
              <a:t>Qurbanov</a:t>
            </a:r>
            <a:r>
              <a:rPr lang="en-US" sz="2400" dirty="0"/>
              <a:t> Sh.. S</a:t>
            </a:r>
            <a:r>
              <a:rPr lang="ru-RU" sz="2400" dirty="0"/>
              <a:t>е</a:t>
            </a:r>
            <a:r>
              <a:rPr lang="en-US" sz="2400" dirty="0" err="1"/>
              <a:t>ytxalilov</a:t>
            </a:r>
            <a:r>
              <a:rPr lang="en-US" sz="2400" dirty="0"/>
              <a:t> E. </a:t>
            </a:r>
            <a:r>
              <a:rPr lang="en-US" sz="2400" dirty="0" err="1"/>
              <a:t>Natsionalnaya</a:t>
            </a:r>
            <a:r>
              <a:rPr lang="en-US" sz="2400" dirty="0"/>
              <a:t> mod</a:t>
            </a:r>
            <a:r>
              <a:rPr lang="ru-RU" sz="2400" dirty="0"/>
              <a:t>е</a:t>
            </a:r>
            <a:r>
              <a:rPr lang="en-US" sz="2400" dirty="0"/>
              <a:t>l </a:t>
            </a:r>
            <a:r>
              <a:rPr lang="en-US" sz="2400" dirty="0" err="1"/>
              <a:t>i</a:t>
            </a:r>
            <a:r>
              <a:rPr lang="en-US" sz="2400" dirty="0"/>
              <a:t> </a:t>
            </a:r>
            <a:r>
              <a:rPr lang="en-US" sz="2400" dirty="0" err="1"/>
              <a:t>programma</a:t>
            </a:r>
            <a:r>
              <a:rPr lang="en-US" sz="2400" dirty="0"/>
              <a:t> no </a:t>
            </a:r>
            <a:r>
              <a:rPr lang="en-US" sz="2400" dirty="0" err="1"/>
              <a:t>podgotovk</a:t>
            </a:r>
            <a:r>
              <a:rPr lang="ru-RU" sz="2400" dirty="0"/>
              <a:t>е </a:t>
            </a:r>
            <a:r>
              <a:rPr lang="en-US" sz="2400" dirty="0" err="1"/>
              <a:t>kadrov</a:t>
            </a:r>
            <a:r>
              <a:rPr lang="en-US" sz="2400" dirty="0"/>
              <a:t> </a:t>
            </a:r>
            <a:r>
              <a:rPr lang="en-US" sz="2400" dirty="0" err="1"/>
              <a:t>dostij</a:t>
            </a:r>
            <a:r>
              <a:rPr lang="ru-RU" sz="2400" dirty="0"/>
              <a:t>е</a:t>
            </a:r>
            <a:r>
              <a:rPr lang="en-US" sz="2400" dirty="0" err="1"/>
              <a:t>ni</a:t>
            </a:r>
            <a:r>
              <a:rPr lang="ru-RU" sz="2400" dirty="0"/>
              <a:t>е</a:t>
            </a:r>
            <a:r>
              <a:rPr lang="en-US" sz="2400" dirty="0"/>
              <a:t> </a:t>
            </a:r>
            <a:r>
              <a:rPr lang="en-US" sz="2400" dirty="0" err="1"/>
              <a:t>i</a:t>
            </a:r>
            <a:r>
              <a:rPr lang="en-US" sz="2400" dirty="0"/>
              <a:t> r</a:t>
            </a:r>
            <a:r>
              <a:rPr lang="ru-RU" sz="2400" dirty="0"/>
              <a:t>е</a:t>
            </a:r>
            <a:r>
              <a:rPr lang="en-US" sz="2400" dirty="0" err="1"/>
              <a:t>zultat</a:t>
            </a:r>
            <a:r>
              <a:rPr lang="en-US" sz="2400" dirty="0"/>
              <a:t> n</a:t>
            </a:r>
            <a:r>
              <a:rPr lang="ru-RU" sz="2400" dirty="0"/>
              <a:t>е</a:t>
            </a:r>
            <a:r>
              <a:rPr lang="en-US" sz="2400" dirty="0" err="1"/>
              <a:t>zavisimosti</a:t>
            </a:r>
            <a:r>
              <a:rPr lang="en-US" sz="2400" dirty="0"/>
              <a:t> </a:t>
            </a:r>
            <a:r>
              <a:rPr lang="uz-Cyrl-UZ" sz="2400" dirty="0"/>
              <a:t>U</a:t>
            </a:r>
            <a:r>
              <a:rPr lang="en-US" sz="2400" dirty="0" err="1"/>
              <a:t>zb</a:t>
            </a:r>
            <a:r>
              <a:rPr lang="ru-RU" sz="2400" dirty="0"/>
              <a:t>е</a:t>
            </a:r>
            <a:r>
              <a:rPr lang="en-US" sz="2400" dirty="0" err="1"/>
              <a:t>kistana</a:t>
            </a:r>
            <a:r>
              <a:rPr lang="en-US" sz="2400" dirty="0"/>
              <a:t>.-T., </a:t>
            </a:r>
            <a:r>
              <a:rPr lang="en-US" sz="2400" dirty="0" smtClean="0"/>
              <a:t>1998</a:t>
            </a:r>
            <a:endParaRPr lang="ru-RU" sz="2400" dirty="0"/>
          </a:p>
        </p:txBody>
      </p:sp>
    </p:spTree>
    <p:extLst>
      <p:ext uri="{BB962C8B-B14F-4D97-AF65-F5344CB8AC3E}">
        <p14:creationId xmlns:p14="http://schemas.microsoft.com/office/powerpoint/2010/main" val="3241684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FD2CAF41-95DB-4427-8157-F689EA6FA776}"/>
              </a:ext>
            </a:extLst>
          </p:cNvPr>
          <p:cNvSpPr>
            <a:spLocks noGrp="1" noChangeArrowheads="1"/>
          </p:cNvSpPr>
          <p:nvPr>
            <p:ph type="body" idx="4294967295"/>
          </p:nvPr>
        </p:nvSpPr>
        <p:spPr>
          <a:xfrm>
            <a:off x="335536" y="403383"/>
            <a:ext cx="9198208" cy="6087358"/>
          </a:xfrm>
          <a:blipFill dpi="0" rotWithShape="0">
            <a:blip r:embed="rId3"/>
            <a:srcRect/>
            <a:stretch>
              <a:fillRect/>
            </a:stretch>
          </a:blipFill>
        </p:spPr>
        <p:txBody>
          <a:bodyPr>
            <a:noAutofit/>
          </a:bodyPr>
          <a:lstStyle/>
          <a:p>
            <a:pPr lvl="1" algn="ctr" eaLnBrk="1" hangingPunct="1">
              <a:buFontTx/>
              <a:buNone/>
            </a:pPr>
            <a:r>
              <a:rPr lang="en-US" altLang="ru-RU" sz="8000" i="1" dirty="0"/>
              <a:t>	</a:t>
            </a:r>
            <a:endParaRPr lang="ru-RU" altLang="ru-RU" sz="8000" i="1" dirty="0"/>
          </a:p>
          <a:p>
            <a:pPr lvl="1" algn="ctr" eaLnBrk="1" hangingPunct="1">
              <a:buFontTx/>
              <a:buNone/>
            </a:pPr>
            <a:r>
              <a:rPr lang="en-US" altLang="ru-RU" sz="8000" b="1" i="1" dirty="0"/>
              <a:t>E`TIBORINGIZ UCHUN RAXMAT</a:t>
            </a:r>
            <a:endParaRPr lang="ru-RU" altLang="ru-RU" sz="8000" b="1" i="1" dirty="0"/>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204716" y="272955"/>
            <a:ext cx="4367284" cy="477054"/>
          </a:xfrm>
          <a:prstGeom prst="rect">
            <a:avLst/>
          </a:prstGeom>
          <a:solidFill>
            <a:schemeClr val="accent1"/>
          </a:solidFill>
        </p:spPr>
        <p:txBody>
          <a:bodyPr wrap="square" rtlCol="0">
            <a:spAutoFit/>
          </a:bodyPr>
          <a:lstStyle/>
          <a:p>
            <a:pPr indent="177800" algn="ctr"/>
            <a:r>
              <a:rPr lang="uz-Cyrl-UZ" sz="2500" b="1"/>
              <a:t>«Qutbiddin» unvoni</a:t>
            </a:r>
            <a:endParaRPr lang="ru-RU" sz="2500" b="1" dirty="0"/>
          </a:p>
        </p:txBody>
      </p:sp>
      <p:sp>
        <p:nvSpPr>
          <p:cNvPr id="5" name="TextBox 4"/>
          <p:cNvSpPr txBox="1"/>
          <p:nvPr/>
        </p:nvSpPr>
        <p:spPr>
          <a:xfrm>
            <a:off x="5240740" y="1364774"/>
            <a:ext cx="4665260" cy="4154984"/>
          </a:xfrm>
          <a:prstGeom prst="rect">
            <a:avLst/>
          </a:prstGeom>
          <a:noFill/>
        </p:spPr>
        <p:txBody>
          <a:bodyPr wrap="square" rtlCol="0">
            <a:spAutoFit/>
          </a:bodyPr>
          <a:lstStyle/>
          <a:p>
            <a:r>
              <a:rPr lang="uz-Cyrl-UZ" sz="2400" b="1" dirty="0"/>
              <a:t>Amir Temur haqida o’sha davr kishilari xolis baholar bera bilganlar. Uning ashaddiy dushmani muarrih Ahmad ibn Muhammad ibn Arabshoh ham uni quyidagicha tahriflaydi:</a:t>
            </a:r>
            <a:endParaRPr lang="ru-RU" sz="2400" b="1" dirty="0"/>
          </a:p>
          <a:p>
            <a:r>
              <a:rPr lang="uz-Cyrl-UZ" sz="2400" b="1" dirty="0"/>
              <a:t>«Amir Temur doim «Insonparvarlik va mardlikni Alloh ham, xalq ham ulug’laydi» degan fikrni ko’p marta takrorlashni yaxshi ko’rgan va unga doimo amal qilgan.</a:t>
            </a:r>
            <a:endParaRPr lang="ru-RU" sz="2400" b="1" dirty="0"/>
          </a:p>
        </p:txBody>
      </p:sp>
      <p:sp>
        <p:nvSpPr>
          <p:cNvPr id="2" name="TextBox 1"/>
          <p:cNvSpPr txBox="1"/>
          <p:nvPr/>
        </p:nvSpPr>
        <p:spPr>
          <a:xfrm>
            <a:off x="136478" y="764609"/>
            <a:ext cx="4435522" cy="1200329"/>
          </a:xfrm>
          <a:prstGeom prst="rect">
            <a:avLst/>
          </a:prstGeom>
          <a:noFill/>
        </p:spPr>
        <p:txBody>
          <a:bodyPr wrap="square" rtlCol="0">
            <a:spAutoFit/>
          </a:bodyPr>
          <a:lstStyle/>
          <a:p>
            <a:pPr algn="ctr"/>
            <a:r>
              <a:rPr lang="uz-Cyrl-UZ" sz="2400" b="1" dirty="0"/>
              <a:t>unvoni hurmat mahnosida, zamona peshvosi,yo’l ko’rsatuvchi avliyo, </a:t>
            </a:r>
            <a:endParaRPr lang="ru-RU" sz="2400" b="1" dirty="0"/>
          </a:p>
        </p:txBody>
      </p:sp>
      <p:sp>
        <p:nvSpPr>
          <p:cNvPr id="6" name="TextBox 5"/>
          <p:cNvSpPr txBox="1"/>
          <p:nvPr/>
        </p:nvSpPr>
        <p:spPr>
          <a:xfrm>
            <a:off x="204716" y="2184204"/>
            <a:ext cx="4367284" cy="477054"/>
          </a:xfrm>
          <a:prstGeom prst="rect">
            <a:avLst/>
          </a:prstGeom>
          <a:solidFill>
            <a:schemeClr val="accent1"/>
          </a:solidFill>
        </p:spPr>
        <p:txBody>
          <a:bodyPr wrap="square" rtlCol="0">
            <a:spAutoFit/>
          </a:bodyPr>
          <a:lstStyle/>
          <a:p>
            <a:pPr indent="177800" algn="ctr"/>
            <a:r>
              <a:rPr lang="uz-Cyrl-UZ" sz="2500" b="1" dirty="0"/>
              <a:t>«Abdulmansur» unvoni </a:t>
            </a:r>
            <a:endParaRPr lang="ru-RU" sz="2500" b="1" dirty="0"/>
          </a:p>
        </p:txBody>
      </p:sp>
      <p:sp>
        <p:nvSpPr>
          <p:cNvPr id="3" name="TextBox 2"/>
          <p:cNvSpPr txBox="1"/>
          <p:nvPr/>
        </p:nvSpPr>
        <p:spPr>
          <a:xfrm>
            <a:off x="204716" y="2920621"/>
            <a:ext cx="4189863" cy="1200329"/>
          </a:xfrm>
          <a:prstGeom prst="rect">
            <a:avLst/>
          </a:prstGeom>
          <a:noFill/>
        </p:spPr>
        <p:txBody>
          <a:bodyPr wrap="square" rtlCol="0">
            <a:spAutoFit/>
          </a:bodyPr>
          <a:lstStyle/>
          <a:p>
            <a:pPr algn="ctr"/>
            <a:r>
              <a:rPr lang="uz-Cyrl-UZ" sz="2400" b="1" dirty="0"/>
              <a:t>zafarmand, g’alaba qozonuvchi degan mahnolarni beradi.</a:t>
            </a:r>
            <a:endParaRPr lang="ru-RU" sz="2400" b="1" dirty="0"/>
          </a:p>
          <a:p>
            <a:pPr algn="ctr"/>
            <a:endParaRPr lang="ru-RU" sz="2400" b="1" dirty="0"/>
          </a:p>
        </p:txBody>
      </p:sp>
    </p:spTree>
    <p:extLst>
      <p:ext uri="{BB962C8B-B14F-4D97-AF65-F5344CB8AC3E}">
        <p14:creationId xmlns:p14="http://schemas.microsoft.com/office/powerpoint/2010/main" val="368679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460661" y="56365"/>
            <a:ext cx="9186030" cy="1938992"/>
          </a:xfrm>
          <a:prstGeom prst="rect">
            <a:avLst/>
          </a:prstGeom>
          <a:noFill/>
        </p:spPr>
        <p:txBody>
          <a:bodyPr wrap="square" rtlCol="0">
            <a:spAutoFit/>
          </a:bodyPr>
          <a:lstStyle/>
          <a:p>
            <a:r>
              <a:rPr lang="uz-Cyrl-UZ" sz="2400" b="1" dirty="0"/>
              <a:t>Ko’rinib turibdiki, Amir Temur mazkur talablarga rioya etgani tufayli uning saltanati rivoj topdi, fan va madaniyat taraqqiy etdi, davlatining nufuzi oshib, faqat SHarqdagina emas, balki G’arbda ham </a:t>
            </a:r>
            <a:r>
              <a:rPr lang="uz-Cyrl-UZ" sz="2400" b="1" dirty="0" smtClean="0"/>
              <a:t>mashhur boldi.Bu o’n ikki qoidaga rioya qilishdan tashqari, Amir Temur o’zining hayoti prinsiplari haqida shunday degan:</a:t>
            </a:r>
            <a:endParaRPr lang="ru-RU" sz="2400" b="1" dirty="0"/>
          </a:p>
        </p:txBody>
      </p:sp>
      <p:sp>
        <p:nvSpPr>
          <p:cNvPr id="5" name="Скругленный прямоугольник 4"/>
          <p:cNvSpPr/>
          <p:nvPr/>
        </p:nvSpPr>
        <p:spPr>
          <a:xfrm>
            <a:off x="0" y="1955937"/>
            <a:ext cx="9906000" cy="4862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smtClean="0">
              <a:solidFill>
                <a:schemeClr val="tx1"/>
              </a:solidFill>
            </a:endParaRPr>
          </a:p>
          <a:p>
            <a:pPr algn="just"/>
            <a:endParaRPr lang="en-US" sz="2000" b="1" dirty="0">
              <a:solidFill>
                <a:schemeClr val="tx1"/>
              </a:solidFill>
            </a:endParaRPr>
          </a:p>
          <a:p>
            <a:pPr algn="just"/>
            <a:r>
              <a:rPr lang="uz-Cyrl-UZ" sz="2400" b="1" dirty="0" smtClean="0">
                <a:solidFill>
                  <a:schemeClr val="tx1"/>
                </a:solidFill>
              </a:rPr>
              <a:t>«</a:t>
            </a:r>
            <a:r>
              <a:rPr lang="uz-Cyrl-UZ" sz="2400" b="1" dirty="0">
                <a:solidFill>
                  <a:schemeClr val="tx1"/>
                </a:solidFill>
              </a:rPr>
              <a:t>Men o’z hayotim mobaynida besh narsaga qat’iy e’tiqod qo’ydim va hamishalig’ ularga amal qildim, ular ushbulardir:</a:t>
            </a:r>
            <a:endParaRPr lang="ru-RU" sz="2400" b="1" dirty="0">
              <a:solidFill>
                <a:schemeClr val="tx1"/>
              </a:solidFill>
            </a:endParaRPr>
          </a:p>
          <a:p>
            <a:pPr marL="342900" indent="-342900" algn="just">
              <a:buFont typeface="Wingdings" panose="05000000000000000000" pitchFamily="2" charset="2"/>
              <a:buChar char="Ø"/>
            </a:pPr>
            <a:r>
              <a:rPr lang="uz-Cyrl-UZ" sz="2400" b="1" dirty="0">
                <a:solidFill>
                  <a:schemeClr val="tx1"/>
                </a:solidFill>
              </a:rPr>
              <a:t>Olloh </a:t>
            </a:r>
            <a:r>
              <a:rPr lang="en-US" sz="2400" b="1" dirty="0" smtClean="0">
                <a:solidFill>
                  <a:schemeClr val="tx1"/>
                </a:solidFill>
              </a:rPr>
              <a:t>- </a:t>
            </a:r>
            <a:r>
              <a:rPr lang="uz-Cyrl-UZ" sz="2400" b="1" dirty="0" smtClean="0">
                <a:solidFill>
                  <a:schemeClr val="tx1"/>
                </a:solidFill>
              </a:rPr>
              <a:t>ul </a:t>
            </a:r>
            <a:r>
              <a:rPr lang="uz-Cyrl-UZ" sz="2400" b="1" dirty="0">
                <a:solidFill>
                  <a:schemeClr val="tx1"/>
                </a:solidFill>
              </a:rPr>
              <a:t>har narsaga qodir kuch, sidqidildan sig’insang, istagan murodu maqsadingga </a:t>
            </a:r>
            <a:r>
              <a:rPr lang="en-US" sz="2400" b="1" dirty="0" smtClean="0">
                <a:solidFill>
                  <a:schemeClr val="tx1"/>
                </a:solidFill>
              </a:rPr>
              <a:t>y</a:t>
            </a:r>
            <a:r>
              <a:rPr lang="uz-Cyrl-UZ" sz="2400" b="1" dirty="0" smtClean="0">
                <a:solidFill>
                  <a:schemeClr val="tx1"/>
                </a:solidFill>
              </a:rPr>
              <a:t>etkazadi</a:t>
            </a:r>
            <a:r>
              <a:rPr lang="uz-Cyrl-UZ" sz="2400" b="1" dirty="0">
                <a:solidFill>
                  <a:schemeClr val="tx1"/>
                </a:solidFill>
              </a:rPr>
              <a:t>; </a:t>
            </a:r>
            <a:endParaRPr lang="en-US" sz="2400" b="1" dirty="0" smtClean="0">
              <a:solidFill>
                <a:schemeClr val="tx1"/>
              </a:solidFill>
            </a:endParaRPr>
          </a:p>
          <a:p>
            <a:pPr marL="342900" indent="-342900" algn="just">
              <a:buFont typeface="Wingdings" panose="05000000000000000000" pitchFamily="2" charset="2"/>
              <a:buChar char="Ø"/>
            </a:pPr>
            <a:r>
              <a:rPr lang="en-US" sz="2400" b="1" dirty="0" smtClean="0">
                <a:solidFill>
                  <a:schemeClr val="tx1"/>
                </a:solidFill>
              </a:rPr>
              <a:t>T</a:t>
            </a:r>
            <a:r>
              <a:rPr lang="uz-Cyrl-UZ" sz="2400" b="1" dirty="0" smtClean="0">
                <a:solidFill>
                  <a:schemeClr val="tx1"/>
                </a:solidFill>
              </a:rPr>
              <a:t>afakkur - fikrlash </a:t>
            </a:r>
            <a:r>
              <a:rPr lang="uz-Cyrl-UZ" sz="2400" b="1" dirty="0">
                <a:solidFill>
                  <a:schemeClr val="tx1"/>
                </a:solidFill>
              </a:rPr>
              <a:t>va mushohada qobiliyati; </a:t>
            </a:r>
            <a:endParaRPr lang="en-US" sz="2400" b="1" dirty="0" smtClean="0">
              <a:solidFill>
                <a:schemeClr val="tx1"/>
              </a:solidFill>
            </a:endParaRPr>
          </a:p>
          <a:p>
            <a:pPr marL="342900" indent="-342900" algn="just">
              <a:buFont typeface="Wingdings" panose="05000000000000000000" pitchFamily="2" charset="2"/>
              <a:buChar char="Ø"/>
            </a:pPr>
            <a:r>
              <a:rPr lang="en-US" sz="2400" b="1" dirty="0" smtClean="0">
                <a:solidFill>
                  <a:schemeClr val="tx1"/>
                </a:solidFill>
              </a:rPr>
              <a:t>Q</a:t>
            </a:r>
            <a:r>
              <a:rPr lang="uz-Cyrl-UZ" sz="2400" b="1" dirty="0" smtClean="0">
                <a:solidFill>
                  <a:schemeClr val="tx1"/>
                </a:solidFill>
              </a:rPr>
              <a:t>ilich - ul yigitning yo’ldoshi, el-yurt osoyishtaliginining posboni, har qanday dushmanni mahv etish quroli, aning qudrati ila dinsizlarni dinga solmoq mumkin; </a:t>
            </a:r>
            <a:endParaRPr lang="en-US" sz="2400" b="1" dirty="0" smtClean="0">
              <a:solidFill>
                <a:schemeClr val="tx1"/>
              </a:solidFill>
            </a:endParaRPr>
          </a:p>
          <a:p>
            <a:pPr marL="342900" indent="-342900" algn="just">
              <a:buFont typeface="Wingdings" panose="05000000000000000000" pitchFamily="2" charset="2"/>
              <a:buChar char="Ø"/>
            </a:pPr>
            <a:r>
              <a:rPr lang="en-US" sz="2400" b="1" dirty="0" err="1" smtClean="0">
                <a:solidFill>
                  <a:schemeClr val="tx1"/>
                </a:solidFill>
              </a:rPr>
              <a:t>Iy</a:t>
            </a:r>
            <a:r>
              <a:rPr lang="uz-Cyrl-UZ" sz="2400" b="1" dirty="0" smtClean="0">
                <a:solidFill>
                  <a:schemeClr val="tx1"/>
                </a:solidFill>
              </a:rPr>
              <a:t>mon</a:t>
            </a:r>
            <a:r>
              <a:rPr lang="en-US" sz="2400" b="1" dirty="0" smtClean="0">
                <a:solidFill>
                  <a:schemeClr val="tx1"/>
                </a:solidFill>
              </a:rPr>
              <a:t> - </a:t>
            </a:r>
            <a:r>
              <a:rPr lang="uz-Cyrl-UZ" sz="2400" b="1" dirty="0" smtClean="0">
                <a:solidFill>
                  <a:schemeClr val="tx1"/>
                </a:solidFill>
              </a:rPr>
              <a:t>ul insonni barcha jonlilardan farqlantirib turuvchi xususiyatdir</a:t>
            </a:r>
            <a:r>
              <a:rPr lang="en-US" sz="2400" b="1" dirty="0" smtClean="0">
                <a:solidFill>
                  <a:schemeClr val="tx1"/>
                </a:solidFill>
              </a:rPr>
              <a:t>  </a:t>
            </a:r>
            <a:r>
              <a:rPr lang="en-US" sz="2400" b="1" dirty="0" err="1" smtClean="0">
                <a:solidFill>
                  <a:schemeClr val="tx1"/>
                </a:solidFill>
              </a:rPr>
              <a:t>Imonli</a:t>
            </a:r>
            <a:r>
              <a:rPr lang="en-US" sz="2400" b="1" dirty="0" smtClean="0">
                <a:solidFill>
                  <a:schemeClr val="tx1"/>
                </a:solidFill>
              </a:rPr>
              <a:t> </a:t>
            </a:r>
            <a:r>
              <a:rPr lang="en-US" sz="2400" b="1" dirty="0" err="1">
                <a:solidFill>
                  <a:schemeClr val="tx1"/>
                </a:solidFill>
              </a:rPr>
              <a:t>odam</a:t>
            </a:r>
            <a:r>
              <a:rPr lang="en-US" sz="2400" b="1" dirty="0">
                <a:solidFill>
                  <a:schemeClr val="tx1"/>
                </a:solidFill>
              </a:rPr>
              <a:t> </a:t>
            </a:r>
            <a:r>
              <a:rPr lang="en-US" sz="2400" b="1" dirty="0" err="1">
                <a:solidFill>
                  <a:schemeClr val="tx1"/>
                </a:solidFill>
              </a:rPr>
              <a:t>xiyonat</a:t>
            </a:r>
            <a:r>
              <a:rPr lang="en-US" sz="2400" b="1" dirty="0">
                <a:solidFill>
                  <a:schemeClr val="tx1"/>
                </a:solidFill>
              </a:rPr>
              <a:t> </a:t>
            </a:r>
            <a:r>
              <a:rPr lang="en-US" sz="2400" b="1" dirty="0" err="1">
                <a:solidFill>
                  <a:schemeClr val="tx1"/>
                </a:solidFill>
              </a:rPr>
              <a:t>qilmaydi</a:t>
            </a:r>
            <a:r>
              <a:rPr lang="en-US" sz="2400" b="1" dirty="0">
                <a:solidFill>
                  <a:schemeClr val="tx1"/>
                </a:solidFill>
              </a:rPr>
              <a:t>, </a:t>
            </a:r>
            <a:r>
              <a:rPr lang="en-US" sz="2400" b="1" dirty="0" err="1">
                <a:solidFill>
                  <a:schemeClr val="tx1"/>
                </a:solidFill>
              </a:rPr>
              <a:t>qarindosh-urug’lari</a:t>
            </a:r>
            <a:r>
              <a:rPr lang="en-US" sz="2400" b="1" dirty="0">
                <a:solidFill>
                  <a:schemeClr val="tx1"/>
                </a:solidFill>
              </a:rPr>
              <a:t>, </a:t>
            </a:r>
            <a:r>
              <a:rPr lang="en-US" sz="2400" b="1" dirty="0" err="1">
                <a:solidFill>
                  <a:schemeClr val="tx1"/>
                </a:solidFill>
              </a:rPr>
              <a:t>elu-xalqning</a:t>
            </a:r>
            <a:r>
              <a:rPr lang="en-US" sz="2400" b="1" dirty="0">
                <a:solidFill>
                  <a:schemeClr val="tx1"/>
                </a:solidFill>
              </a:rPr>
              <a:t> or-</a:t>
            </a:r>
            <a:r>
              <a:rPr lang="en-US" sz="2400" b="1" dirty="0" err="1">
                <a:solidFill>
                  <a:schemeClr val="tx1"/>
                </a:solidFill>
              </a:rPr>
              <a:t>nomusini</a:t>
            </a:r>
            <a:r>
              <a:rPr lang="en-US" sz="2400" b="1" dirty="0">
                <a:solidFill>
                  <a:schemeClr val="tx1"/>
                </a:solidFill>
              </a:rPr>
              <a:t> </a:t>
            </a:r>
            <a:r>
              <a:rPr lang="en-US" sz="2400" b="1" dirty="0" err="1">
                <a:solidFill>
                  <a:schemeClr val="tx1"/>
                </a:solidFill>
              </a:rPr>
              <a:t>himoya</a:t>
            </a:r>
            <a:r>
              <a:rPr lang="en-US" sz="2400" b="1" dirty="0">
                <a:solidFill>
                  <a:schemeClr val="tx1"/>
                </a:solidFill>
              </a:rPr>
              <a:t> </a:t>
            </a:r>
            <a:r>
              <a:rPr lang="en-US" sz="2400" b="1" dirty="0" err="1">
                <a:solidFill>
                  <a:schemeClr val="tx1"/>
                </a:solidFill>
              </a:rPr>
              <a:t>qiladi</a:t>
            </a:r>
            <a:r>
              <a:rPr lang="en-US" sz="2400" b="1" dirty="0">
                <a:solidFill>
                  <a:schemeClr val="tx1"/>
                </a:solidFill>
              </a:rPr>
              <a:t>, </a:t>
            </a:r>
            <a:r>
              <a:rPr lang="en-US" sz="2400" b="1" dirty="0" err="1">
                <a:solidFill>
                  <a:schemeClr val="tx1"/>
                </a:solidFill>
              </a:rPr>
              <a:t>halollik</a:t>
            </a:r>
            <a:r>
              <a:rPr lang="en-US" sz="2400" b="1" dirty="0">
                <a:solidFill>
                  <a:schemeClr val="tx1"/>
                </a:solidFill>
              </a:rPr>
              <a:t> </a:t>
            </a:r>
            <a:r>
              <a:rPr lang="en-US" sz="2400" b="1" dirty="0" err="1">
                <a:solidFill>
                  <a:schemeClr val="tx1"/>
                </a:solidFill>
              </a:rPr>
              <a:t>va</a:t>
            </a:r>
            <a:r>
              <a:rPr lang="en-US" sz="2400" b="1" dirty="0">
                <a:solidFill>
                  <a:schemeClr val="tx1"/>
                </a:solidFill>
              </a:rPr>
              <a:t> </a:t>
            </a:r>
            <a:r>
              <a:rPr lang="en-US" sz="2400" b="1" dirty="0" err="1">
                <a:solidFill>
                  <a:schemeClr val="tx1"/>
                </a:solidFill>
              </a:rPr>
              <a:t>poklikni</a:t>
            </a:r>
            <a:r>
              <a:rPr lang="en-US" sz="2400" b="1" dirty="0">
                <a:solidFill>
                  <a:schemeClr val="tx1"/>
                </a:solidFill>
              </a:rPr>
              <a:t> </a:t>
            </a:r>
            <a:r>
              <a:rPr lang="en-US" sz="2400" b="1" dirty="0" err="1">
                <a:solidFill>
                  <a:schemeClr val="tx1"/>
                </a:solidFill>
              </a:rPr>
              <a:t>fazilat</a:t>
            </a:r>
            <a:r>
              <a:rPr lang="en-US" sz="2400" b="1" dirty="0">
                <a:solidFill>
                  <a:schemeClr val="tx1"/>
                </a:solidFill>
              </a:rPr>
              <a:t> </a:t>
            </a:r>
            <a:r>
              <a:rPr lang="en-US" sz="2400" b="1" dirty="0" err="1" smtClean="0">
                <a:solidFill>
                  <a:schemeClr val="tx1"/>
                </a:solidFill>
              </a:rPr>
              <a:t>biladi</a:t>
            </a:r>
            <a:r>
              <a:rPr lang="en-US" sz="2400" b="1" dirty="0" smtClean="0">
                <a:solidFill>
                  <a:schemeClr val="tx1"/>
                </a:solidFill>
              </a:rPr>
              <a:t>.</a:t>
            </a:r>
          </a:p>
          <a:p>
            <a:pPr marL="342900" indent="-342900" algn="just">
              <a:buFont typeface="Wingdings" panose="05000000000000000000" pitchFamily="2" charset="2"/>
              <a:buChar char="Ø"/>
            </a:pPr>
            <a:r>
              <a:rPr lang="en-US" sz="2400" b="1" dirty="0" err="1" smtClean="0">
                <a:solidFill>
                  <a:schemeClr val="tx1"/>
                </a:solidFill>
              </a:rPr>
              <a:t>kitob</a:t>
            </a:r>
            <a:r>
              <a:rPr lang="en-US" sz="2400" b="1" dirty="0" smtClean="0">
                <a:solidFill>
                  <a:schemeClr val="tx1"/>
                </a:solidFill>
              </a:rPr>
              <a:t> </a:t>
            </a:r>
            <a:r>
              <a:rPr lang="en-US" sz="2400" b="1" dirty="0">
                <a:solidFill>
                  <a:schemeClr val="tx1"/>
                </a:solidFill>
              </a:rPr>
              <a:t>(</a:t>
            </a:r>
            <a:r>
              <a:rPr lang="en-US" sz="2400" b="1" dirty="0" err="1">
                <a:solidFill>
                  <a:schemeClr val="tx1"/>
                </a:solidFill>
              </a:rPr>
              <a:t>bitik</a:t>
            </a:r>
            <a:r>
              <a:rPr lang="en-US" sz="2400" b="1" dirty="0">
                <a:solidFill>
                  <a:schemeClr val="tx1"/>
                </a:solidFill>
              </a:rPr>
              <a:t>)—</a:t>
            </a:r>
            <a:r>
              <a:rPr lang="en-US" sz="2400" b="1" dirty="0" err="1">
                <a:solidFill>
                  <a:schemeClr val="tx1"/>
                </a:solidFill>
              </a:rPr>
              <a:t>barcha</a:t>
            </a:r>
            <a:r>
              <a:rPr lang="en-US" sz="2400" b="1" dirty="0">
                <a:solidFill>
                  <a:schemeClr val="tx1"/>
                </a:solidFill>
              </a:rPr>
              <a:t> </a:t>
            </a:r>
            <a:r>
              <a:rPr lang="en-US" sz="2400" b="1" dirty="0" err="1">
                <a:solidFill>
                  <a:schemeClr val="tx1"/>
                </a:solidFill>
              </a:rPr>
              <a:t>bunyodkorlik</a:t>
            </a:r>
            <a:r>
              <a:rPr lang="en-US" sz="2400" b="1" dirty="0">
                <a:solidFill>
                  <a:schemeClr val="tx1"/>
                </a:solidFill>
              </a:rPr>
              <a:t>, </a:t>
            </a:r>
            <a:r>
              <a:rPr lang="en-US" sz="2400" b="1" dirty="0" err="1">
                <a:solidFill>
                  <a:schemeClr val="tx1"/>
                </a:solidFill>
              </a:rPr>
              <a:t>yaratuvchanlik</a:t>
            </a:r>
            <a:r>
              <a:rPr lang="en-US" sz="2400" b="1" dirty="0">
                <a:solidFill>
                  <a:schemeClr val="tx1"/>
                </a:solidFill>
              </a:rPr>
              <a:t> </a:t>
            </a:r>
            <a:r>
              <a:rPr lang="en-US" sz="2400" b="1" dirty="0" err="1">
                <a:solidFill>
                  <a:schemeClr val="tx1"/>
                </a:solidFill>
              </a:rPr>
              <a:t>va</a:t>
            </a:r>
            <a:r>
              <a:rPr lang="en-US" sz="2400" b="1" dirty="0">
                <a:solidFill>
                  <a:schemeClr val="tx1"/>
                </a:solidFill>
              </a:rPr>
              <a:t> </a:t>
            </a:r>
            <a:r>
              <a:rPr lang="en-US" sz="2400" b="1" dirty="0" err="1">
                <a:solidFill>
                  <a:schemeClr val="tx1"/>
                </a:solidFill>
              </a:rPr>
              <a:t>aql-idrokning</a:t>
            </a:r>
            <a:r>
              <a:rPr lang="en-US" sz="2400" b="1" dirty="0">
                <a:solidFill>
                  <a:schemeClr val="tx1"/>
                </a:solidFill>
              </a:rPr>
              <a:t>, </a:t>
            </a:r>
            <a:r>
              <a:rPr lang="en-US" sz="2400" b="1" dirty="0" err="1">
                <a:solidFill>
                  <a:schemeClr val="tx1"/>
                </a:solidFill>
              </a:rPr>
              <a:t>ilmu</a:t>
            </a:r>
            <a:r>
              <a:rPr lang="en-US" sz="2400" b="1" dirty="0">
                <a:solidFill>
                  <a:schemeClr val="tx1"/>
                </a:solidFill>
              </a:rPr>
              <a:t> </a:t>
            </a:r>
            <a:r>
              <a:rPr lang="en-US" sz="2400" b="1" dirty="0" err="1">
                <a:solidFill>
                  <a:schemeClr val="tx1"/>
                </a:solidFill>
              </a:rPr>
              <a:t>donishning</a:t>
            </a:r>
            <a:r>
              <a:rPr lang="en-US" sz="2400" b="1" dirty="0">
                <a:solidFill>
                  <a:schemeClr val="tx1"/>
                </a:solidFill>
              </a:rPr>
              <a:t> </a:t>
            </a:r>
            <a:r>
              <a:rPr lang="en-US" sz="2400" b="1" dirty="0" err="1">
                <a:solidFill>
                  <a:schemeClr val="tx1"/>
                </a:solidFill>
              </a:rPr>
              <a:t>asosidir</a:t>
            </a:r>
            <a:r>
              <a:rPr lang="en-US" sz="2400" b="1" dirty="0">
                <a:solidFill>
                  <a:schemeClr val="tx1"/>
                </a:solidFill>
              </a:rPr>
              <a:t>, </a:t>
            </a:r>
            <a:r>
              <a:rPr lang="en-US" sz="2400" b="1" dirty="0" err="1">
                <a:solidFill>
                  <a:schemeClr val="tx1"/>
                </a:solidFill>
              </a:rPr>
              <a:t>hayotni</a:t>
            </a:r>
            <a:r>
              <a:rPr lang="en-US" sz="2400" b="1" dirty="0">
                <a:solidFill>
                  <a:schemeClr val="tx1"/>
                </a:solidFill>
              </a:rPr>
              <a:t> </a:t>
            </a:r>
            <a:r>
              <a:rPr lang="en-US" sz="2400" b="1" dirty="0" err="1">
                <a:solidFill>
                  <a:schemeClr val="tx1"/>
                </a:solidFill>
              </a:rPr>
              <a:t>o’rgatuvchi</a:t>
            </a:r>
            <a:r>
              <a:rPr lang="en-US" sz="2400" b="1" dirty="0">
                <a:solidFill>
                  <a:schemeClr val="tx1"/>
                </a:solidFill>
              </a:rPr>
              <a:t> </a:t>
            </a:r>
            <a:r>
              <a:rPr lang="en-US" sz="2400" b="1" dirty="0" err="1">
                <a:solidFill>
                  <a:schemeClr val="tx1"/>
                </a:solidFill>
              </a:rPr>
              <a:t>murabbiydir</a:t>
            </a:r>
            <a:r>
              <a:rPr lang="en-US" sz="2400" b="1" dirty="0">
                <a:solidFill>
                  <a:schemeClr val="tx1"/>
                </a:solidFill>
              </a:rPr>
              <a:t>».</a:t>
            </a:r>
          </a:p>
          <a:p>
            <a:pPr algn="just"/>
            <a:endParaRPr lang="ru-RU" sz="2400" b="1" dirty="0">
              <a:solidFill>
                <a:schemeClr val="tx1"/>
              </a:solidFill>
            </a:endParaRPr>
          </a:p>
        </p:txBody>
      </p:sp>
    </p:spTree>
    <p:extLst>
      <p:ext uri="{BB962C8B-B14F-4D97-AF65-F5344CB8AC3E}">
        <p14:creationId xmlns:p14="http://schemas.microsoft.com/office/powerpoint/2010/main" val="214315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00251" y="295423"/>
            <a:ext cx="9378321" cy="85099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b="1" dirty="0">
                <a:solidFill>
                  <a:schemeClr val="tx1"/>
                </a:solidFill>
              </a:rPr>
              <a:t>2. Mirzo Ulug’bekning pedagogik g’oyalari va ma’rifatparvarlik xizmatlari. </a:t>
            </a:r>
            <a:r>
              <a:rPr lang="en-US" sz="2400" b="1" dirty="0" err="1">
                <a:solidFill>
                  <a:schemeClr val="tx1"/>
                </a:solidFill>
              </a:rPr>
              <a:t>Ulug’bek</a:t>
            </a:r>
            <a:r>
              <a:rPr lang="en-US" sz="2400" b="1" dirty="0">
                <a:solidFill>
                  <a:schemeClr val="tx1"/>
                </a:solidFill>
              </a:rPr>
              <a:t> </a:t>
            </a:r>
            <a:r>
              <a:rPr lang="en-US" sz="2400" b="1" dirty="0" err="1">
                <a:solidFill>
                  <a:schemeClr val="tx1"/>
                </a:solidFill>
              </a:rPr>
              <a:t>davrida</a:t>
            </a:r>
            <a:r>
              <a:rPr lang="en-US" sz="2400" b="1" dirty="0">
                <a:solidFill>
                  <a:schemeClr val="tx1"/>
                </a:solidFill>
              </a:rPr>
              <a:t> </a:t>
            </a:r>
            <a:r>
              <a:rPr lang="en-US" sz="2400" b="1" dirty="0" err="1">
                <a:solidFill>
                  <a:schemeClr val="tx1"/>
                </a:solidFill>
              </a:rPr>
              <a:t>maktab</a:t>
            </a:r>
            <a:r>
              <a:rPr lang="en-US" sz="2400" b="1" dirty="0">
                <a:solidFill>
                  <a:schemeClr val="tx1"/>
                </a:solidFill>
              </a:rPr>
              <a:t> </a:t>
            </a:r>
            <a:r>
              <a:rPr lang="en-US" sz="2400" b="1" dirty="0" err="1">
                <a:solidFill>
                  <a:schemeClr val="tx1"/>
                </a:solidFill>
              </a:rPr>
              <a:t>islohoti</a:t>
            </a:r>
            <a:r>
              <a:rPr lang="en-US" sz="2400" b="1" dirty="0">
                <a:solidFill>
                  <a:schemeClr val="tx1"/>
                </a:solidFill>
              </a:rPr>
              <a:t>. </a:t>
            </a:r>
            <a:endParaRPr lang="ru-RU" sz="2400" dirty="0">
              <a:solidFill>
                <a:schemeClr val="tx1"/>
              </a:solidFill>
            </a:endParaRPr>
          </a:p>
        </p:txBody>
      </p:sp>
      <p:pic>
        <p:nvPicPr>
          <p:cNvPr id="3" name="Рисунок 2"/>
          <p:cNvPicPr>
            <a:picLocks noChangeAspect="1"/>
          </p:cNvPicPr>
          <p:nvPr/>
        </p:nvPicPr>
        <p:blipFill>
          <a:blip r:embed="rId2"/>
          <a:stretch>
            <a:fillRect/>
          </a:stretch>
        </p:blipFill>
        <p:spPr>
          <a:xfrm>
            <a:off x="300251" y="1308922"/>
            <a:ext cx="5472752" cy="3420470"/>
          </a:xfrm>
          <a:prstGeom prst="rect">
            <a:avLst/>
          </a:prstGeom>
        </p:spPr>
      </p:pic>
      <p:pic>
        <p:nvPicPr>
          <p:cNvPr id="7" name="Рисунок 6"/>
          <p:cNvPicPr>
            <a:picLocks noChangeAspect="1"/>
          </p:cNvPicPr>
          <p:nvPr/>
        </p:nvPicPr>
        <p:blipFill rotWithShape="1">
          <a:blip r:embed="rId3"/>
          <a:srcRect b="28214"/>
          <a:stretch/>
        </p:blipFill>
        <p:spPr>
          <a:xfrm>
            <a:off x="5151782" y="1906990"/>
            <a:ext cx="4608678" cy="4716247"/>
          </a:xfrm>
          <a:prstGeom prst="rect">
            <a:avLst/>
          </a:prstGeom>
        </p:spPr>
      </p:pic>
    </p:spTree>
    <p:extLst>
      <p:ext uri="{BB962C8B-B14F-4D97-AF65-F5344CB8AC3E}">
        <p14:creationId xmlns:p14="http://schemas.microsoft.com/office/powerpoint/2010/main" val="3437887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Овал 3"/>
          <p:cNvSpPr/>
          <p:nvPr/>
        </p:nvSpPr>
        <p:spPr>
          <a:xfrm>
            <a:off x="204716" y="150125"/>
            <a:ext cx="3603009" cy="15285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sz="2400" b="1" dirty="0"/>
              <a:t>Muhammad Tarag’ay Ulug’bek (1394—1449)</a:t>
            </a:r>
            <a:endParaRPr lang="ru-RU" sz="2400" dirty="0"/>
          </a:p>
        </p:txBody>
      </p:sp>
      <p:sp>
        <p:nvSpPr>
          <p:cNvPr id="5" name="Горизонтальный свиток 4"/>
          <p:cNvSpPr/>
          <p:nvPr/>
        </p:nvSpPr>
        <p:spPr>
          <a:xfrm>
            <a:off x="3972909" y="-105103"/>
            <a:ext cx="5798887" cy="187084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Latn-UZ" sz="2400" b="1" dirty="0">
                <a:solidFill>
                  <a:schemeClr val="tx1"/>
                </a:solidFill>
              </a:rPr>
              <a:t>Ulug’bek 1394-yilning 22 martida Eron g’arbidagi Sultoniya </a:t>
            </a:r>
            <a:r>
              <a:rPr lang="uz-Latn-UZ" sz="2400" b="1" dirty="0" smtClean="0">
                <a:solidFill>
                  <a:schemeClr val="tx1"/>
                </a:solidFill>
              </a:rPr>
              <a:t>shahrida </a:t>
            </a:r>
            <a:r>
              <a:rPr lang="uz-Latn-UZ" sz="2400" b="1" dirty="0">
                <a:solidFill>
                  <a:schemeClr val="tx1"/>
                </a:solidFill>
              </a:rPr>
              <a:t>bobosi Sohibqiron Amir Temurning harbiy yurishi paytida tavallud topdi. </a:t>
            </a:r>
            <a:endParaRPr lang="ru-RU" sz="2400" b="1" dirty="0">
              <a:solidFill>
                <a:schemeClr val="tx1"/>
              </a:solidFill>
            </a:endParaRPr>
          </a:p>
        </p:txBody>
      </p:sp>
      <p:sp>
        <p:nvSpPr>
          <p:cNvPr id="6" name="Скругленный прямоугольник 5"/>
          <p:cNvSpPr/>
          <p:nvPr/>
        </p:nvSpPr>
        <p:spPr>
          <a:xfrm>
            <a:off x="0" y="1765738"/>
            <a:ext cx="6028267" cy="4979411"/>
          </a:xfrm>
          <a:prstGeom prst="roundRect">
            <a:avLst/>
          </a:prstGeom>
          <a:solidFill>
            <a:srgbClr val="00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Latn-UZ" sz="2400" b="1" dirty="0">
                <a:solidFill>
                  <a:schemeClr val="tx1"/>
                </a:solidFill>
              </a:rPr>
              <a:t>U SHohrux Mirzoning to’ng’ich o’g’li. Muhammad Tarag’ay deb ism berilgan bolani bobosi mehr bilan «</a:t>
            </a:r>
            <a:r>
              <a:rPr lang="uz-Latn-UZ" sz="2400" b="1" dirty="0" smtClean="0">
                <a:solidFill>
                  <a:schemeClr val="tx1"/>
                </a:solidFill>
              </a:rPr>
              <a:t>Ulug</a:t>
            </a:r>
            <a:r>
              <a:rPr lang="en-US" sz="2400" b="1" dirty="0" smtClean="0">
                <a:solidFill>
                  <a:schemeClr val="tx1"/>
                </a:solidFill>
              </a:rPr>
              <a:t>’</a:t>
            </a:r>
            <a:r>
              <a:rPr lang="uz-Cyrl-UZ" sz="2400" b="1" dirty="0" smtClean="0">
                <a:solidFill>
                  <a:schemeClr val="tx1"/>
                </a:solidFill>
              </a:rPr>
              <a:t>b</a:t>
            </a:r>
            <a:r>
              <a:rPr lang="uz-Latn-UZ" sz="2400" b="1" dirty="0">
                <a:solidFill>
                  <a:schemeClr val="tx1"/>
                </a:solidFill>
              </a:rPr>
              <a:t>ek» deb atayvergan. SHu sababli uning asosiy ismi Ulug’bek bo’lib qoladi va jahonga ana shu nom bilan shuhrat tarqatadi.</a:t>
            </a:r>
            <a:endParaRPr lang="ru-RU" sz="2400" b="1" dirty="0">
              <a:solidFill>
                <a:schemeClr val="tx1"/>
              </a:solidFill>
            </a:endParaRPr>
          </a:p>
          <a:p>
            <a:pPr algn="just"/>
            <a:r>
              <a:rPr lang="uz-Latn-UZ" sz="2400" b="1" dirty="0">
                <a:solidFill>
                  <a:schemeClr val="tx1"/>
                </a:solidFill>
              </a:rPr>
              <a:t>Ulug’bekning otasi SHohrux Amir Temurning uchinchi o’gii </a:t>
            </a:r>
            <a:r>
              <a:rPr lang="uz-Latn-UZ" sz="2400" b="1" dirty="0" smtClean="0">
                <a:solidFill>
                  <a:schemeClr val="tx1"/>
                </a:solidFill>
              </a:rPr>
              <a:t>bo’lib,Xuroson hukmdori,ma’rifatli</a:t>
            </a:r>
            <a:r>
              <a:rPr lang="uz-Latn-UZ" sz="2400" b="1" dirty="0">
                <a:solidFill>
                  <a:schemeClr val="tx1"/>
                </a:solidFill>
              </a:rPr>
              <a:t>, ilm-fanga qiziqqan shoh edi. </a:t>
            </a:r>
            <a:r>
              <a:rPr lang="en-US" sz="2400" b="1" dirty="0" err="1">
                <a:solidFill>
                  <a:schemeClr val="tx1"/>
                </a:solidFill>
              </a:rPr>
              <a:t>Onasi</a:t>
            </a:r>
            <a:r>
              <a:rPr lang="en-US" sz="2400" b="1" dirty="0">
                <a:solidFill>
                  <a:schemeClr val="tx1"/>
                </a:solidFill>
              </a:rPr>
              <a:t> </a:t>
            </a:r>
            <a:r>
              <a:rPr lang="en-US" sz="2400" b="1" dirty="0" err="1">
                <a:solidFill>
                  <a:schemeClr val="tx1"/>
                </a:solidFill>
              </a:rPr>
              <a:t>Gavharshodbegim</a:t>
            </a:r>
            <a:r>
              <a:rPr lang="en-US" sz="2400" b="1" dirty="0">
                <a:solidFill>
                  <a:schemeClr val="tx1"/>
                </a:solidFill>
              </a:rPr>
              <a:t> ham </a:t>
            </a:r>
            <a:r>
              <a:rPr lang="en-US" sz="2400" b="1" dirty="0" err="1">
                <a:solidFill>
                  <a:schemeClr val="tx1"/>
                </a:solidFill>
              </a:rPr>
              <a:t>o’z</a:t>
            </a:r>
            <a:r>
              <a:rPr lang="en-US" sz="2400" b="1" dirty="0">
                <a:solidFill>
                  <a:schemeClr val="tx1"/>
                </a:solidFill>
              </a:rPr>
              <a:t> </a:t>
            </a:r>
            <a:r>
              <a:rPr lang="en-US" sz="2400" b="1" dirty="0" err="1">
                <a:solidFill>
                  <a:schemeClr val="tx1"/>
                </a:solidFill>
              </a:rPr>
              <a:t>davrining</a:t>
            </a:r>
            <a:r>
              <a:rPr lang="en-US" sz="2400" b="1" dirty="0">
                <a:solidFill>
                  <a:schemeClr val="tx1"/>
                </a:solidFill>
              </a:rPr>
              <a:t> </a:t>
            </a:r>
            <a:r>
              <a:rPr lang="en-US" sz="2400" b="1" dirty="0" err="1">
                <a:solidFill>
                  <a:schemeClr val="tx1"/>
                </a:solidFill>
              </a:rPr>
              <a:t>oqila</a:t>
            </a:r>
            <a:r>
              <a:rPr lang="en-US" sz="2400" b="1" dirty="0">
                <a:solidFill>
                  <a:schemeClr val="tx1"/>
                </a:solidFill>
              </a:rPr>
              <a:t>, </a:t>
            </a:r>
            <a:r>
              <a:rPr lang="en-US" sz="2400" b="1" dirty="0" err="1">
                <a:solidFill>
                  <a:schemeClr val="tx1"/>
                </a:solidFill>
              </a:rPr>
              <a:t>bilimdon</a:t>
            </a:r>
            <a:r>
              <a:rPr lang="en-US" sz="2400" b="1" dirty="0">
                <a:solidFill>
                  <a:schemeClr val="tx1"/>
                </a:solidFill>
              </a:rPr>
              <a:t> </a:t>
            </a:r>
            <a:r>
              <a:rPr lang="en-US" sz="2400" b="1" dirty="0" err="1">
                <a:solidFill>
                  <a:schemeClr val="tx1"/>
                </a:solidFill>
              </a:rPr>
              <a:t>ayo’llaridan</a:t>
            </a:r>
            <a:r>
              <a:rPr lang="en-US" sz="2400" b="1" dirty="0">
                <a:solidFill>
                  <a:schemeClr val="tx1"/>
                </a:solidFill>
              </a:rPr>
              <a:t> </a:t>
            </a:r>
            <a:r>
              <a:rPr lang="en-US" sz="2400" b="1" dirty="0" err="1" smtClean="0">
                <a:solidFill>
                  <a:schemeClr val="tx1"/>
                </a:solidFill>
              </a:rPr>
              <a:t>hisoblanardi</a:t>
            </a:r>
            <a:r>
              <a:rPr lang="en-US" sz="2400" b="1" dirty="0">
                <a:solidFill>
                  <a:schemeClr val="tx1"/>
                </a:solidFill>
              </a:rPr>
              <a:t>.</a:t>
            </a:r>
            <a:endParaRPr lang="ru-RU" sz="2400" b="1" dirty="0">
              <a:solidFill>
                <a:schemeClr val="tx1"/>
              </a:solidFill>
            </a:endParaRPr>
          </a:p>
        </p:txBody>
      </p:sp>
      <p:pic>
        <p:nvPicPr>
          <p:cNvPr id="7" name="Рисунок 6"/>
          <p:cNvPicPr>
            <a:picLocks noChangeAspect="1"/>
          </p:cNvPicPr>
          <p:nvPr/>
        </p:nvPicPr>
        <p:blipFill>
          <a:blip r:embed="rId3"/>
          <a:stretch>
            <a:fillRect/>
          </a:stretch>
        </p:blipFill>
        <p:spPr>
          <a:xfrm>
            <a:off x="5858933" y="1462958"/>
            <a:ext cx="4034193" cy="5147295"/>
          </a:xfrm>
          <a:prstGeom prst="rect">
            <a:avLst/>
          </a:prstGeom>
        </p:spPr>
      </p:pic>
    </p:spTree>
    <p:extLst>
      <p:ext uri="{BB962C8B-B14F-4D97-AF65-F5344CB8AC3E}">
        <p14:creationId xmlns:p14="http://schemas.microsoft.com/office/powerpoint/2010/main" val="366792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9307" y="100432"/>
            <a:ext cx="9321421" cy="6357076"/>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uz-Latn-UZ" sz="2000" b="1" dirty="0">
                <a:solidFill>
                  <a:srgbClr val="FF0000"/>
                </a:solidFill>
              </a:rPr>
              <a:t>Ulug'bek observatoriyasi.Samarqandning tarixiy va arxitektura yodgorliklari</a:t>
            </a:r>
            <a:r>
              <a:rPr lang="uz-Latn-UZ" sz="2000" b="1" dirty="0" smtClean="0">
                <a:solidFill>
                  <a:srgbClr val="FF0000"/>
                </a:solidFill>
              </a:rPr>
              <a:t>.</a:t>
            </a:r>
            <a:endParaRPr lang="en-US" sz="2000" b="1" dirty="0" smtClean="0">
              <a:solidFill>
                <a:srgbClr val="FF0000"/>
              </a:solidFill>
            </a:endParaRPr>
          </a:p>
          <a:p>
            <a:pPr indent="355600" algn="just"/>
            <a:r>
              <a:rPr lang="uz-Latn-UZ" sz="2000" b="1" dirty="0" smtClean="0">
                <a:solidFill>
                  <a:schemeClr val="tx1"/>
                </a:solidFill>
              </a:rPr>
              <a:t>Mirzo </a:t>
            </a:r>
            <a:r>
              <a:rPr lang="uz-Latn-UZ" sz="2000" b="1" dirty="0">
                <a:solidFill>
                  <a:schemeClr val="tx1"/>
                </a:solidFill>
              </a:rPr>
              <a:t>Ulug'bek tomonidan 1420-yillarda Samarqandda  qurilgan rasadxona Markaziy Osiyodagi eng yirik rasadxonalardan biri hisoblanadi. </a:t>
            </a:r>
            <a:r>
              <a:rPr lang="uz-Cyrl-UZ" sz="2000" b="1" dirty="0">
                <a:solidFill>
                  <a:schemeClr val="tx1"/>
                </a:solidFill>
              </a:rPr>
              <a:t>Mazkur</a:t>
            </a:r>
            <a:r>
              <a:rPr lang="uz-Latn-UZ" sz="2000" b="1" dirty="0">
                <a:solidFill>
                  <a:schemeClr val="tx1"/>
                </a:solidFill>
              </a:rPr>
              <a:t> rasadxonaning barpo etilishi va uning о‘sha davr ilmiy markaziga aylanishi</a:t>
            </a:r>
            <a:r>
              <a:rPr lang="uz-Cyrl-UZ" sz="2000" b="1" dirty="0">
                <a:solidFill>
                  <a:schemeClr val="tx1"/>
                </a:solidFill>
              </a:rPr>
              <a:t>, о‘shadavrning</a:t>
            </a:r>
            <a:r>
              <a:rPr lang="uz-Latn-UZ" sz="2000" b="1" dirty="0">
                <a:solidFill>
                  <a:schemeClr val="tx1"/>
                </a:solidFill>
              </a:rPr>
              <a:t> muhim voqea</a:t>
            </a:r>
            <a:r>
              <a:rPr lang="uz-Cyrl-UZ" sz="2000" b="1" dirty="0">
                <a:solidFill>
                  <a:schemeClr val="tx1"/>
                </a:solidFill>
              </a:rPr>
              <a:t>si</a:t>
            </a:r>
            <a:r>
              <a:rPr lang="uz-Latn-UZ" sz="2000" b="1" dirty="0">
                <a:solidFill>
                  <a:schemeClr val="tx1"/>
                </a:solidFill>
              </a:rPr>
              <a:t> hisoblan</a:t>
            </a:r>
            <a:r>
              <a:rPr lang="uz-Cyrl-UZ" sz="2000" b="1" dirty="0">
                <a:solidFill>
                  <a:schemeClr val="tx1"/>
                </a:solidFill>
              </a:rPr>
              <a:t>a</a:t>
            </a:r>
            <a:r>
              <a:rPr lang="uz-Latn-UZ" sz="2000" b="1" dirty="0">
                <a:solidFill>
                  <a:schemeClr val="tx1"/>
                </a:solidFill>
              </a:rPr>
              <a:t>di</a:t>
            </a:r>
            <a:r>
              <a:rPr lang="uz-Latn-UZ" sz="2000" b="1" dirty="0" smtClean="0">
                <a:solidFill>
                  <a:schemeClr val="tx1"/>
                </a:solidFill>
              </a:rPr>
              <a:t>.</a:t>
            </a:r>
            <a:r>
              <a:rPr lang="en-US" sz="2000" b="1" dirty="0" smtClean="0">
                <a:solidFill>
                  <a:schemeClr val="tx1"/>
                </a:solidFill>
              </a:rPr>
              <a:t> </a:t>
            </a:r>
            <a:r>
              <a:rPr lang="uz-Latn-UZ" sz="2000" b="1" dirty="0" smtClean="0">
                <a:solidFill>
                  <a:schemeClr val="tx1"/>
                </a:solidFill>
              </a:rPr>
              <a:t>Ulug‘bek </a:t>
            </a:r>
            <a:r>
              <a:rPr lang="uz-Latn-UZ" sz="2000" b="1" dirty="0">
                <a:solidFill>
                  <a:schemeClr val="tx1"/>
                </a:solidFill>
              </a:rPr>
              <a:t>olimlarga homiylik qilib, fan ahlini rag‘batlantirdi, </a:t>
            </a:r>
            <a:r>
              <a:rPr lang="uz-Latn-UZ" sz="2000" b="1" dirty="0" smtClean="0">
                <a:solidFill>
                  <a:schemeClr val="tx1"/>
                </a:solidFill>
              </a:rPr>
              <a:t>uning</a:t>
            </a:r>
            <a:r>
              <a:rPr lang="en-US" sz="2000" b="1" dirty="0" smtClean="0">
                <a:solidFill>
                  <a:schemeClr val="tx1"/>
                </a:solidFill>
              </a:rPr>
              <a:t> </a:t>
            </a:r>
            <a:r>
              <a:rPr lang="uz-Latn-UZ" sz="2000" b="1" dirty="0" smtClean="0">
                <a:solidFill>
                  <a:schemeClr val="tx1"/>
                </a:solidFill>
              </a:rPr>
              <a:t>о‘zi</a:t>
            </a:r>
            <a:r>
              <a:rPr lang="uz-Latn-UZ" sz="2000" b="1" dirty="0">
                <a:solidFill>
                  <a:schemeClr val="tx1"/>
                </a:solidFill>
              </a:rPr>
              <a:t>, ayniqsa, astronomiya va matematika fanlari bо‘yicha muhim ishlarni amalga oshirdi. Bu rasadxonada, buyuk olimlar  Qozizoda Rumiy, Ali Qushchi, Jamshid  bin Ma’sudi, Mо‘yiddin va uning о‘g‘li Mansur Koshiy</a:t>
            </a:r>
            <a:r>
              <a:rPr lang="uz-Cyrl-UZ" sz="2000" b="1" dirty="0">
                <a:solidFill>
                  <a:schemeClr val="tx1"/>
                </a:solidFill>
              </a:rPr>
              <a:t>lar</a:t>
            </a:r>
            <a:r>
              <a:rPr lang="uz-Latn-UZ" sz="2000" b="1" dirty="0">
                <a:solidFill>
                  <a:schemeClr val="tx1"/>
                </a:solidFill>
              </a:rPr>
              <a:t>  bir necha  o'n yilliklar mobaynida  ilmiy izlanishlar olib </a:t>
            </a:r>
            <a:r>
              <a:rPr lang="uz-Latn-UZ" sz="2000" b="1" dirty="0" smtClean="0">
                <a:solidFill>
                  <a:schemeClr val="tx1"/>
                </a:solidFill>
              </a:rPr>
              <a:t>borganlar.Ular </a:t>
            </a:r>
            <a:r>
              <a:rPr lang="uz-Latn-UZ" sz="2000" b="1" dirty="0">
                <a:solidFill>
                  <a:schemeClr val="tx1"/>
                </a:solidFill>
              </a:rPr>
              <a:t>samodagi yulduzlar  harakatlarni kuzatganlar. Ularning ilmiy izlanishlari natijasida Samarqand rasadxonasida 1,018 yulduz  harakatini tasvirlovchi  joriy  jadvallarini o'z ichiga </a:t>
            </a:r>
            <a:r>
              <a:rPr lang="uz-Latn-UZ" sz="2000" b="1" dirty="0" smtClean="0">
                <a:solidFill>
                  <a:schemeClr val="tx1"/>
                </a:solidFill>
              </a:rPr>
              <a:t>olgan</a:t>
            </a:r>
            <a:r>
              <a:rPr lang="en-US" sz="2000" b="1" dirty="0" smtClean="0">
                <a:solidFill>
                  <a:schemeClr val="tx1"/>
                </a:solidFill>
              </a:rPr>
              <a:t>.</a:t>
            </a:r>
            <a:r>
              <a:rPr lang="uz-Latn-UZ" sz="2000" b="1" dirty="0" smtClean="0">
                <a:solidFill>
                  <a:schemeClr val="tx1"/>
                </a:solidFill>
              </a:rPr>
              <a:t> </a:t>
            </a:r>
            <a:r>
              <a:rPr lang="uz-Latn-UZ" sz="2000" b="1" dirty="0">
                <a:solidFill>
                  <a:schemeClr val="tx1"/>
                </a:solidFill>
              </a:rPr>
              <a:t>"Ulugbeg Zidj" dunyo yuzini ko`rgan</a:t>
            </a:r>
            <a:r>
              <a:rPr lang="uz-Latn-UZ" sz="2000" b="1" dirty="0" smtClean="0">
                <a:solidFill>
                  <a:schemeClr val="tx1"/>
                </a:solidFill>
              </a:rPr>
              <a:t>.</a:t>
            </a:r>
            <a:r>
              <a:rPr lang="en-US" sz="2000" b="1" dirty="0" smtClean="0">
                <a:solidFill>
                  <a:schemeClr val="tx1"/>
                </a:solidFill>
              </a:rPr>
              <a:t> </a:t>
            </a:r>
            <a:r>
              <a:rPr lang="uz-Latn-UZ" sz="2000" b="1" dirty="0" smtClean="0">
                <a:solidFill>
                  <a:schemeClr val="tx1"/>
                </a:solidFill>
              </a:rPr>
              <a:t>Observatoriya </a:t>
            </a:r>
            <a:r>
              <a:rPr lang="uz-Latn-UZ" sz="2000" b="1" dirty="0">
                <a:solidFill>
                  <a:schemeClr val="tx1"/>
                </a:solidFill>
              </a:rPr>
              <a:t>20-asr boshida Samarqand arxeolog V. L. Vyatkin tomonidan topilgan. U Quyosh, Oy va boshqa samoviy jismlar</a:t>
            </a:r>
            <a:r>
              <a:rPr lang="uz-Cyrl-UZ" sz="2000" b="1" dirty="0" smtClean="0">
                <a:solidFill>
                  <a:schemeClr val="tx1"/>
                </a:solidFill>
              </a:rPr>
              <a:t>ni</a:t>
            </a:r>
            <a:r>
              <a:rPr lang="en-US" sz="2000" b="1" dirty="0" smtClean="0">
                <a:solidFill>
                  <a:schemeClr val="tx1"/>
                </a:solidFill>
              </a:rPr>
              <a:t> </a:t>
            </a:r>
            <a:r>
              <a:rPr lang="uz-Cyrl-UZ" sz="2000" b="1" dirty="0" smtClean="0">
                <a:solidFill>
                  <a:schemeClr val="tx1"/>
                </a:solidFill>
              </a:rPr>
              <a:t>о‘lchash</a:t>
            </a:r>
            <a:r>
              <a:rPr lang="en-US" sz="2000" b="1" dirty="0" smtClean="0">
                <a:solidFill>
                  <a:schemeClr val="tx1"/>
                </a:solidFill>
              </a:rPr>
              <a:t> </a:t>
            </a:r>
            <a:r>
              <a:rPr lang="uz-Cyrl-UZ" sz="2000" b="1" dirty="0" smtClean="0">
                <a:solidFill>
                  <a:schemeClr val="tx1"/>
                </a:solidFill>
              </a:rPr>
              <a:t>uchun</a:t>
            </a:r>
            <a:r>
              <a:rPr lang="en-US" sz="2000" b="1" dirty="0" smtClean="0">
                <a:solidFill>
                  <a:schemeClr val="tx1"/>
                </a:solidFill>
              </a:rPr>
              <a:t> </a:t>
            </a:r>
            <a:r>
              <a:rPr lang="uz-Cyrl-UZ" sz="2000" b="1" dirty="0" smtClean="0">
                <a:solidFill>
                  <a:schemeClr val="tx1"/>
                </a:solidFill>
              </a:rPr>
              <a:t>qurilgan </a:t>
            </a:r>
            <a:r>
              <a:rPr lang="uz-Latn-UZ" sz="2000" b="1" dirty="0">
                <a:solidFill>
                  <a:schemeClr val="tx1"/>
                </a:solidFill>
              </a:rPr>
              <a:t>radiusi 40 </a:t>
            </a:r>
            <a:r>
              <a:rPr lang="uz-Latn-UZ" sz="2000" b="1" dirty="0" smtClean="0">
                <a:solidFill>
                  <a:schemeClr val="tx1"/>
                </a:solidFill>
              </a:rPr>
              <a:t>m</a:t>
            </a:r>
            <a:r>
              <a:rPr lang="en-US" sz="2000" b="1" dirty="0" smtClean="0">
                <a:solidFill>
                  <a:schemeClr val="tx1"/>
                </a:solidFill>
              </a:rPr>
              <a:t> </a:t>
            </a:r>
            <a:r>
              <a:rPr lang="uz-Cyrl-UZ" sz="2000" b="1" dirty="0" smtClean="0">
                <a:solidFill>
                  <a:schemeClr val="tx1"/>
                </a:solidFill>
              </a:rPr>
              <a:t>yer</a:t>
            </a:r>
            <a:r>
              <a:rPr lang="en-US" sz="2000" b="1" dirty="0" smtClean="0">
                <a:solidFill>
                  <a:schemeClr val="tx1"/>
                </a:solidFill>
              </a:rPr>
              <a:t> </a:t>
            </a:r>
            <a:r>
              <a:rPr lang="uz-Cyrl-UZ" sz="2000" b="1" dirty="0" smtClean="0">
                <a:solidFill>
                  <a:schemeClr val="tx1"/>
                </a:solidFill>
              </a:rPr>
              <a:t>osti</a:t>
            </a:r>
            <a:r>
              <a:rPr lang="en-US" sz="2000" b="1" dirty="0" smtClean="0">
                <a:solidFill>
                  <a:schemeClr val="tx1"/>
                </a:solidFill>
              </a:rPr>
              <a:t> </a:t>
            </a:r>
            <a:r>
              <a:rPr lang="uz-Cyrl-UZ" sz="2000" b="1" dirty="0" smtClean="0">
                <a:solidFill>
                  <a:schemeClr val="tx1"/>
                </a:solidFill>
              </a:rPr>
              <a:t>yо‘lini</a:t>
            </a:r>
            <a:r>
              <a:rPr lang="en-US" sz="2000" b="1" dirty="0" smtClean="0">
                <a:solidFill>
                  <a:schemeClr val="tx1"/>
                </a:solidFill>
              </a:rPr>
              <a:t> </a:t>
            </a:r>
            <a:r>
              <a:rPr lang="uz-Cyrl-UZ" sz="2000" b="1" dirty="0" smtClean="0">
                <a:solidFill>
                  <a:schemeClr val="tx1"/>
                </a:solidFill>
              </a:rPr>
              <a:t>topgan</a:t>
            </a:r>
            <a:r>
              <a:rPr lang="uz-Latn-UZ" sz="2000" b="1" dirty="0" smtClean="0">
                <a:solidFill>
                  <a:schemeClr val="tx1"/>
                </a:solidFill>
              </a:rPr>
              <a:t> </a:t>
            </a:r>
            <a:r>
              <a:rPr lang="uz-Latn-UZ" sz="2000" b="1" dirty="0">
                <a:solidFill>
                  <a:schemeClr val="tx1"/>
                </a:solidFill>
              </a:rPr>
              <a:t>arxeolog </a:t>
            </a:r>
            <a:r>
              <a:rPr lang="uz-Cyrl-UZ" sz="2000" b="1" dirty="0">
                <a:solidFill>
                  <a:schemeClr val="tx1"/>
                </a:solidFill>
              </a:rPr>
              <a:t>hisoblanadi</a:t>
            </a:r>
            <a:r>
              <a:rPr lang="uz-Latn-UZ" sz="2000" b="1" dirty="0">
                <a:solidFill>
                  <a:schemeClr val="tx1"/>
                </a:solidFill>
              </a:rPr>
              <a:t>. Ulug'bek rasadxonasi  17-asr</a:t>
            </a:r>
            <a:r>
              <a:rPr lang="uz-Cyrl-UZ" sz="2000" b="1" dirty="0" smtClean="0">
                <a:solidFill>
                  <a:schemeClr val="tx1"/>
                </a:solidFill>
              </a:rPr>
              <a:t>da</a:t>
            </a:r>
            <a:r>
              <a:rPr lang="en-US" sz="2000" b="1" dirty="0" smtClean="0">
                <a:solidFill>
                  <a:schemeClr val="tx1"/>
                </a:solidFill>
              </a:rPr>
              <a:t> </a:t>
            </a:r>
            <a:r>
              <a:rPr lang="uz-Latn-UZ" sz="2000" b="1" dirty="0" smtClean="0">
                <a:solidFill>
                  <a:schemeClr val="tx1"/>
                </a:solidFill>
              </a:rPr>
              <a:t>Gollandiyal</a:t>
            </a:r>
            <a:r>
              <a:rPr lang="uz-Cyrl-UZ" sz="2000" b="1" dirty="0">
                <a:solidFill>
                  <a:schemeClr val="tx1"/>
                </a:solidFill>
              </a:rPr>
              <a:t>ik</a:t>
            </a:r>
            <a:r>
              <a:rPr lang="uz-Latn-UZ" sz="2000" b="1" dirty="0">
                <a:solidFill>
                  <a:schemeClr val="tx1"/>
                </a:solidFill>
              </a:rPr>
              <a:t> rassom</a:t>
            </a:r>
            <a:r>
              <a:rPr lang="uz-Cyrl-UZ" sz="2000" b="1" dirty="0" smtClean="0">
                <a:solidFill>
                  <a:schemeClr val="tx1"/>
                </a:solidFill>
              </a:rPr>
              <a:t>lar</a:t>
            </a:r>
            <a:r>
              <a:rPr lang="en-US" sz="2000" b="1" dirty="0" smtClean="0">
                <a:solidFill>
                  <a:schemeClr val="tx1"/>
                </a:solidFill>
              </a:rPr>
              <a:t> </a:t>
            </a:r>
            <a:r>
              <a:rPr lang="uz-Cyrl-UZ" sz="2000" b="1" dirty="0" smtClean="0">
                <a:solidFill>
                  <a:schemeClr val="tx1"/>
                </a:solidFill>
              </a:rPr>
              <a:t>tomonidan</a:t>
            </a:r>
            <a:r>
              <a:rPr lang="uz-Latn-UZ" sz="2000" b="1" dirty="0" smtClean="0">
                <a:solidFill>
                  <a:schemeClr val="tx1"/>
                </a:solidFill>
              </a:rPr>
              <a:t> </a:t>
            </a:r>
            <a:r>
              <a:rPr lang="uz-Latn-UZ" sz="2000" b="1" dirty="0">
                <a:solidFill>
                  <a:schemeClr val="tx1"/>
                </a:solidFill>
              </a:rPr>
              <a:t>chiroyli </a:t>
            </a:r>
            <a:r>
              <a:rPr lang="uz-Cyrl-UZ" sz="2000" b="1" dirty="0">
                <a:solidFill>
                  <a:schemeClr val="tx1"/>
                </a:solidFill>
              </a:rPr>
              <a:t>naqshlar</a:t>
            </a:r>
            <a:r>
              <a:rPr lang="uz-Latn-UZ" sz="2000" b="1" dirty="0">
                <a:solidFill>
                  <a:schemeClr val="tx1"/>
                </a:solidFill>
              </a:rPr>
              <a:t> bilan bezatilgan </a:t>
            </a:r>
            <a:r>
              <a:rPr lang="uz-Cyrl-UZ" sz="2000" b="1" dirty="0">
                <a:solidFill>
                  <a:schemeClr val="tx1"/>
                </a:solidFill>
              </a:rPr>
              <a:t>Unda</a:t>
            </a:r>
            <a:r>
              <a:rPr lang="uz-Latn-UZ" sz="2000" b="1" dirty="0">
                <a:solidFill>
                  <a:schemeClr val="tx1"/>
                </a:solidFill>
              </a:rPr>
              <a:t> Ulug'bek astronomiya ma'budasi </a:t>
            </a:r>
            <a:r>
              <a:rPr lang="uz-Cyrl-UZ" sz="2000" b="1" dirty="0" smtClean="0">
                <a:solidFill>
                  <a:schemeClr val="tx1"/>
                </a:solidFill>
              </a:rPr>
              <a:t>sifatida</a:t>
            </a:r>
            <a:r>
              <a:rPr lang="en-US" sz="2000" b="1" dirty="0" smtClean="0">
                <a:solidFill>
                  <a:schemeClr val="tx1"/>
                </a:solidFill>
              </a:rPr>
              <a:t> </a:t>
            </a:r>
            <a:r>
              <a:rPr lang="uz-Cyrl-UZ" sz="2000" b="1" dirty="0" smtClean="0">
                <a:solidFill>
                  <a:schemeClr val="tx1"/>
                </a:solidFill>
              </a:rPr>
              <a:t>tasvirlanib</a:t>
            </a:r>
            <a:r>
              <a:rPr lang="uz-Cyrl-UZ" sz="2000" b="1" dirty="0">
                <a:solidFill>
                  <a:schemeClr val="tx1"/>
                </a:solidFill>
              </a:rPr>
              <a:t>,  </a:t>
            </a:r>
            <a:r>
              <a:rPr lang="uz-Cyrl-UZ" sz="2000" b="1" dirty="0" smtClean="0">
                <a:solidFill>
                  <a:schemeClr val="tx1"/>
                </a:solidFill>
              </a:rPr>
              <a:t>unda</a:t>
            </a:r>
            <a:r>
              <a:rPr lang="en-US" sz="2000" b="1" dirty="0" smtClean="0">
                <a:solidFill>
                  <a:schemeClr val="tx1"/>
                </a:solidFill>
              </a:rPr>
              <a:t> </a:t>
            </a:r>
            <a:r>
              <a:rPr lang="uz-Cyrl-UZ" sz="2000" b="1" dirty="0" smtClean="0">
                <a:solidFill>
                  <a:schemeClr val="tx1"/>
                </a:solidFill>
              </a:rPr>
              <a:t>shunday</a:t>
            </a:r>
            <a:r>
              <a:rPr lang="en-US" sz="2000" b="1" dirty="0" smtClean="0">
                <a:solidFill>
                  <a:schemeClr val="tx1"/>
                </a:solidFill>
              </a:rPr>
              <a:t> </a:t>
            </a:r>
            <a:r>
              <a:rPr lang="uz-Cyrl-UZ" sz="2000" b="1" dirty="0" smtClean="0">
                <a:solidFill>
                  <a:schemeClr val="tx1"/>
                </a:solidFill>
              </a:rPr>
              <a:t>sо‘zlar</a:t>
            </a:r>
            <a:r>
              <a:rPr lang="en-US" sz="2000" b="1" dirty="0" smtClean="0">
                <a:solidFill>
                  <a:schemeClr val="tx1"/>
                </a:solidFill>
              </a:rPr>
              <a:t> </a:t>
            </a:r>
            <a:r>
              <a:rPr lang="uz-Cyrl-UZ" sz="2000" b="1" dirty="0" smtClean="0">
                <a:solidFill>
                  <a:schemeClr val="tx1"/>
                </a:solidFill>
              </a:rPr>
              <a:t>bitilgan</a:t>
            </a:r>
            <a:r>
              <a:rPr lang="en-US" sz="2000" b="1" dirty="0" smtClean="0">
                <a:solidFill>
                  <a:schemeClr val="tx1"/>
                </a:solidFill>
              </a:rPr>
              <a:t>.</a:t>
            </a:r>
            <a:r>
              <a:rPr lang="uz-Latn-UZ" sz="2000" b="1" dirty="0" smtClean="0">
                <a:solidFill>
                  <a:schemeClr val="tx1"/>
                </a:solidFill>
              </a:rPr>
              <a:t> </a:t>
            </a:r>
            <a:r>
              <a:rPr lang="uz-Latn-UZ" sz="2000" b="1" dirty="0">
                <a:solidFill>
                  <a:schemeClr val="tx1"/>
                </a:solidFill>
              </a:rPr>
              <a:t>"Men </a:t>
            </a:r>
            <a:r>
              <a:rPr lang="uz-Cyrl-UZ" sz="2000" b="1" dirty="0" smtClean="0">
                <a:solidFill>
                  <a:schemeClr val="tx1"/>
                </a:solidFill>
              </a:rPr>
              <a:t>о‘zimning jiddiy izlanishlarimni</a:t>
            </a:r>
            <a:r>
              <a:rPr lang="en-US" sz="2000" b="1" dirty="0" smtClean="0">
                <a:solidFill>
                  <a:schemeClr val="tx1"/>
                </a:solidFill>
              </a:rPr>
              <a:t> </a:t>
            </a:r>
            <a:r>
              <a:rPr lang="uz-Cyrl-UZ" sz="2000" b="1" dirty="0" smtClean="0">
                <a:solidFill>
                  <a:schemeClr val="tx1"/>
                </a:solidFill>
              </a:rPr>
              <a:t>sizga</a:t>
            </a:r>
            <a:r>
              <a:rPr lang="uz-Latn-UZ" sz="2000" b="1" dirty="0" smtClean="0">
                <a:solidFill>
                  <a:schemeClr val="tx1"/>
                </a:solidFill>
              </a:rPr>
              <a:t> </a:t>
            </a:r>
            <a:r>
              <a:rPr lang="uz-Latn-UZ" sz="2000" b="1" dirty="0">
                <a:solidFill>
                  <a:schemeClr val="tx1"/>
                </a:solidFill>
              </a:rPr>
              <a:t>taqdim qil</a:t>
            </a:r>
            <a:r>
              <a:rPr lang="uz-Cyrl-UZ" sz="2000" b="1" dirty="0">
                <a:solidFill>
                  <a:schemeClr val="tx1"/>
                </a:solidFill>
              </a:rPr>
              <a:t>moqd</a:t>
            </a:r>
            <a:r>
              <a:rPr lang="uz-Latn-UZ" sz="2000" b="1" dirty="0">
                <a:solidFill>
                  <a:schemeClr val="tx1"/>
                </a:solidFill>
              </a:rPr>
              <a:t>a</a:t>
            </a:r>
            <a:r>
              <a:rPr lang="uz-Cyrl-UZ" sz="2000" b="1" dirty="0">
                <a:solidFill>
                  <a:schemeClr val="tx1"/>
                </a:solidFill>
              </a:rPr>
              <a:t>ma</a:t>
            </a:r>
            <a:r>
              <a:rPr lang="uz-Latn-UZ" sz="2000" b="1" dirty="0">
                <a:solidFill>
                  <a:schemeClr val="tx1"/>
                </a:solidFill>
              </a:rPr>
              <a:t>n".</a:t>
            </a:r>
            <a:endParaRPr lang="ru-RU" sz="2000" dirty="0">
              <a:solidFill>
                <a:schemeClr val="tx1"/>
              </a:solidFill>
            </a:endParaRPr>
          </a:p>
        </p:txBody>
      </p:sp>
    </p:spTree>
    <p:extLst>
      <p:ext uri="{BB962C8B-B14F-4D97-AF65-F5344CB8AC3E}">
        <p14:creationId xmlns:p14="http://schemas.microsoft.com/office/powerpoint/2010/main" val="925496469"/>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3134</TotalTime>
  <Words>3103</Words>
  <Application>Microsoft Office PowerPoint</Application>
  <PresentationFormat>Лист A4 (210x297 мм)</PresentationFormat>
  <Paragraphs>127</Paragraphs>
  <Slides>41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41</vt:i4>
      </vt:variant>
    </vt:vector>
  </HeadingPairs>
  <TitlesOfParts>
    <vt:vector size="47"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i7</cp:lastModifiedBy>
  <cp:revision>343</cp:revision>
  <dcterms:created xsi:type="dcterms:W3CDTF">2020-05-27T15:20:11Z</dcterms:created>
  <dcterms:modified xsi:type="dcterms:W3CDTF">2025-11-07T14:13:56Z</dcterms:modified>
</cp:coreProperties>
</file>